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urd Bold" charset="1" panose="00000800000000000000"/>
      <p:regular r:id="rId22"/>
    </p:embeddedFont>
    <p:embeddedFont>
      <p:font typeface="Rubik" charset="1" panose="00000000000000000000"/>
      <p:regular r:id="rId23"/>
    </p:embeddedFont>
    <p:embeddedFont>
      <p:font typeface="Open Sans Bold" charset="1" panose="020B0806030504020204"/>
      <p:regular r:id="rId24"/>
    </p:embeddedFont>
    <p:embeddedFont>
      <p:font typeface="Open Sans" charset="1" panose="020B0606030504020204"/>
      <p:regular r:id="rId25"/>
    </p:embeddedFont>
    <p:embeddedFont>
      <p:font typeface="Rubik Bold" charset="1" panose="00000800000000000000"/>
      <p:regular r:id="rId26"/>
    </p:embeddedFont>
    <p:embeddedFont>
      <p:font typeface="League Spartan" charset="1" panose="00000800000000000000"/>
      <p:regular r:id="rId27"/>
    </p:embeddedFont>
    <p:embeddedFont>
      <p:font typeface="Rubik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slide2.xml" Type="http://schemas.openxmlformats.org/officeDocument/2006/relationships/slide"/><Relationship Id="rId9" Target="https://github.com/CaiqueRNeves/Amazonia_Experience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5.png" Type="http://schemas.openxmlformats.org/officeDocument/2006/relationships/image"/><Relationship Id="rId6" Target="slide2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60.png" Type="http://schemas.openxmlformats.org/officeDocument/2006/relationships/image"/><Relationship Id="rId2" Target="../media/image3.png" Type="http://schemas.openxmlformats.org/officeDocument/2006/relationships/image"/><Relationship Id="rId20" Target="../media/image61.svg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23" Target="../media/image64.png" Type="http://schemas.openxmlformats.org/officeDocument/2006/relationships/image"/><Relationship Id="rId24" Target="../media/image65.svg" Type="http://schemas.openxmlformats.org/officeDocument/2006/relationships/image"/><Relationship Id="rId25" Target="slide2.xml" Type="http://schemas.openxmlformats.org/officeDocument/2006/relationships/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42.png" Type="http://schemas.openxmlformats.org/officeDocument/2006/relationships/image"/><Relationship Id="rId13" Target="../media/image11.pn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73.pn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slide2.xml" Type="http://schemas.openxmlformats.org/officeDocument/2006/relationships/slid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84.png" Type="http://schemas.openxmlformats.org/officeDocument/2006/relationships/image"/><Relationship Id="rId14" Target="../media/image85.svg" Type="http://schemas.openxmlformats.org/officeDocument/2006/relationships/image"/><Relationship Id="rId15" Target="../media/image86.png" Type="http://schemas.openxmlformats.org/officeDocument/2006/relationships/image"/><Relationship Id="rId16" Target="../media/image87.svg" Type="http://schemas.openxmlformats.org/officeDocument/2006/relationships/image"/><Relationship Id="rId17" Target="slide2.xml" Type="http://schemas.openxmlformats.org/officeDocument/2006/relationships/slid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8.png" Type="http://schemas.openxmlformats.org/officeDocument/2006/relationships/image"/><Relationship Id="rId6" Target="../media/image89.jpeg" Type="http://schemas.openxmlformats.org/officeDocument/2006/relationships/image"/><Relationship Id="rId7" Target="../media/image11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slide3.xml" Type="http://schemas.openxmlformats.org/officeDocument/2006/relationships/slide"/><Relationship Id="rId15" Target="slide7.xml" Type="http://schemas.openxmlformats.org/officeDocument/2006/relationships/slid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11.pn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slide2.xml" Type="http://schemas.openxmlformats.org/officeDocument/2006/relationships/slid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slide2.xml" Type="http://schemas.openxmlformats.org/officeDocument/2006/relationships/slid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1.png" Type="http://schemas.openxmlformats.org/officeDocument/2006/relationships/image"/><Relationship Id="rId6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5355" y="4809506"/>
            <a:ext cx="5477494" cy="5477494"/>
          </a:xfrm>
          <a:custGeom>
            <a:avLst/>
            <a:gdLst/>
            <a:ahLst/>
            <a:cxnLst/>
            <a:rect r="r" b="b" t="t" l="l"/>
            <a:pathLst>
              <a:path h="5477494" w="5477494">
                <a:moveTo>
                  <a:pt x="0" y="0"/>
                </a:moveTo>
                <a:lnTo>
                  <a:pt x="5477495" y="0"/>
                </a:lnTo>
                <a:lnTo>
                  <a:pt x="5477495" y="5477494"/>
                </a:lnTo>
                <a:lnTo>
                  <a:pt x="0" y="547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314" y="8206400"/>
            <a:ext cx="1738940" cy="873817"/>
          </a:xfrm>
          <a:custGeom>
            <a:avLst/>
            <a:gdLst/>
            <a:ahLst/>
            <a:cxnLst/>
            <a:rect r="r" b="b" t="t" l="l"/>
            <a:pathLst>
              <a:path h="873817" w="1738940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045" y="8409174"/>
            <a:ext cx="941477" cy="445062"/>
          </a:xfrm>
          <a:custGeom>
            <a:avLst/>
            <a:gdLst/>
            <a:ahLst/>
            <a:cxnLst/>
            <a:rect r="r" b="b" t="t" l="l"/>
            <a:pathLst>
              <a:path h="445062" w="941477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160820" y="6485499"/>
            <a:ext cx="2915354" cy="1672212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330261" y="6307468"/>
            <a:ext cx="1287914" cy="1850243"/>
            <a:chOff x="0" y="0"/>
            <a:chExt cx="9017000" cy="12954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5600" y="368300"/>
              <a:ext cx="8255000" cy="12280900"/>
            </a:xfrm>
            <a:custGeom>
              <a:avLst/>
              <a:gdLst/>
              <a:ahLst/>
              <a:cxnLst/>
              <a:rect r="r" b="b" t="t" l="l"/>
              <a:pathLst>
                <a:path h="12280900" w="8255000">
                  <a:moveTo>
                    <a:pt x="8087360" y="12280900"/>
                  </a:moveTo>
                  <a:lnTo>
                    <a:pt x="167640" y="12280900"/>
                  </a:lnTo>
                  <a:cubicBezTo>
                    <a:pt x="74930" y="12280900"/>
                    <a:pt x="0" y="12205970"/>
                    <a:pt x="0" y="12113260"/>
                  </a:cubicBezTo>
                  <a:lnTo>
                    <a:pt x="0" y="167640"/>
                  </a:lnTo>
                  <a:cubicBezTo>
                    <a:pt x="0" y="74930"/>
                    <a:pt x="74930" y="0"/>
                    <a:pt x="167640" y="0"/>
                  </a:cubicBezTo>
                  <a:lnTo>
                    <a:pt x="8087360" y="0"/>
                  </a:lnTo>
                  <a:cubicBezTo>
                    <a:pt x="8180070" y="0"/>
                    <a:pt x="8255000" y="74930"/>
                    <a:pt x="8255000" y="167640"/>
                  </a:cubicBezTo>
                  <a:lnTo>
                    <a:pt x="8255000" y="12113260"/>
                  </a:lnTo>
                  <a:cubicBezTo>
                    <a:pt x="8255000" y="12205970"/>
                    <a:pt x="8180070" y="12280900"/>
                    <a:pt x="8087360" y="122809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17000" cy="12954000"/>
            </a:xfrm>
            <a:custGeom>
              <a:avLst/>
              <a:gdLst/>
              <a:ahLst/>
              <a:cxnLst/>
              <a:rect r="r" b="b" t="t" l="l"/>
              <a:pathLst>
                <a:path h="12954000" w="9017000">
                  <a:moveTo>
                    <a:pt x="0" y="0"/>
                  </a:moveTo>
                  <a:lnTo>
                    <a:pt x="9017000" y="0"/>
                  </a:lnTo>
                  <a:lnTo>
                    <a:pt x="9017000" y="12954000"/>
                  </a:lnTo>
                  <a:lnTo>
                    <a:pt x="0" y="12954000"/>
                  </a:lnTo>
                  <a:close/>
                </a:path>
              </a:pathLst>
            </a:custGeom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068262" y="5147329"/>
            <a:ext cx="1504890" cy="2977684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445586" y="8683097"/>
            <a:ext cx="3037348" cy="1175444"/>
          </a:xfrm>
          <a:custGeom>
            <a:avLst/>
            <a:gdLst/>
            <a:ahLst/>
            <a:cxnLst/>
            <a:rect r="r" b="b" t="t" l="l"/>
            <a:pathLst>
              <a:path h="1175444" w="3037348">
                <a:moveTo>
                  <a:pt x="0" y="0"/>
                </a:moveTo>
                <a:lnTo>
                  <a:pt x="3037348" y="0"/>
                </a:lnTo>
                <a:lnTo>
                  <a:pt x="3037348" y="1175444"/>
                </a:lnTo>
                <a:lnTo>
                  <a:pt x="0" y="1175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482934" y="8819403"/>
            <a:ext cx="2934203" cy="902832"/>
          </a:xfrm>
          <a:custGeom>
            <a:avLst/>
            <a:gdLst/>
            <a:ahLst/>
            <a:cxnLst/>
            <a:rect r="r" b="b" t="t" l="l"/>
            <a:pathLst>
              <a:path h="902832" w="2934203">
                <a:moveTo>
                  <a:pt x="0" y="0"/>
                </a:moveTo>
                <a:lnTo>
                  <a:pt x="2934203" y="0"/>
                </a:lnTo>
                <a:lnTo>
                  <a:pt x="2934203" y="902832"/>
                </a:lnTo>
                <a:lnTo>
                  <a:pt x="0" y="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961937" y="3631111"/>
            <a:ext cx="4834260" cy="7304514"/>
          </a:xfrm>
          <a:custGeom>
            <a:avLst/>
            <a:gdLst/>
            <a:ahLst/>
            <a:cxnLst/>
            <a:rect r="r" b="b" t="t" l="l"/>
            <a:pathLst>
              <a:path h="7304514" w="4834260">
                <a:moveTo>
                  <a:pt x="0" y="0"/>
                </a:moveTo>
                <a:lnTo>
                  <a:pt x="4834260" y="0"/>
                </a:lnTo>
                <a:lnTo>
                  <a:pt x="4834260" y="7304515"/>
                </a:lnTo>
                <a:lnTo>
                  <a:pt x="0" y="7304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10937" y="568211"/>
            <a:ext cx="1936260" cy="3062900"/>
          </a:xfrm>
          <a:custGeom>
            <a:avLst/>
            <a:gdLst/>
            <a:ahLst/>
            <a:cxnLst/>
            <a:rect r="r" b="b" t="t" l="l"/>
            <a:pathLst>
              <a:path h="3062900" w="1936260">
                <a:moveTo>
                  <a:pt x="0" y="0"/>
                </a:moveTo>
                <a:lnTo>
                  <a:pt x="1936260" y="0"/>
                </a:lnTo>
                <a:lnTo>
                  <a:pt x="1936260" y="3062900"/>
                </a:lnTo>
                <a:lnTo>
                  <a:pt x="0" y="3062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01533" y="604575"/>
            <a:ext cx="13894902" cy="3430748"/>
            <a:chOff x="0" y="0"/>
            <a:chExt cx="18526535" cy="457433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190500"/>
              <a:ext cx="18526535" cy="3489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99"/>
                </a:lnSpc>
              </a:pPr>
              <a:r>
                <a:rPr lang="en-US" sz="9899" b="true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Amazônia Experience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3968876"/>
              <a:ext cx="15355526" cy="60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651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Uma ponte entre culturas, um portal para o desenvolvimento sustentável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124" y="2778145"/>
            <a:ext cx="4561986" cy="2566117"/>
          </a:xfrm>
          <a:custGeom>
            <a:avLst/>
            <a:gdLst/>
            <a:ahLst/>
            <a:cxnLst/>
            <a:rect r="r" b="b" t="t" l="l"/>
            <a:pathLst>
              <a:path h="2566117" w="4561986">
                <a:moveTo>
                  <a:pt x="0" y="0"/>
                </a:moveTo>
                <a:lnTo>
                  <a:pt x="4561986" y="0"/>
                </a:lnTo>
                <a:lnTo>
                  <a:pt x="4561986" y="2566117"/>
                </a:lnTo>
                <a:lnTo>
                  <a:pt x="0" y="25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77543" y="2778145"/>
            <a:ext cx="12809403" cy="6239488"/>
          </a:xfrm>
          <a:custGeom>
            <a:avLst/>
            <a:gdLst/>
            <a:ahLst/>
            <a:cxnLst/>
            <a:rect r="r" b="b" t="t" l="l"/>
            <a:pathLst>
              <a:path h="6239488" w="12809403">
                <a:moveTo>
                  <a:pt x="0" y="0"/>
                </a:moveTo>
                <a:lnTo>
                  <a:pt x="12809403" y="0"/>
                </a:lnTo>
                <a:lnTo>
                  <a:pt x="12809403" y="6239488"/>
                </a:lnTo>
                <a:lnTo>
                  <a:pt x="0" y="6239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-7739" r="0" b="-77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58962" y="3327042"/>
            <a:ext cx="1350075" cy="212637"/>
          </a:xfrm>
          <a:custGeom>
            <a:avLst/>
            <a:gdLst/>
            <a:ahLst/>
            <a:cxnLst/>
            <a:rect r="r" b="b" t="t" l="l"/>
            <a:pathLst>
              <a:path h="212637" w="1350075">
                <a:moveTo>
                  <a:pt x="0" y="0"/>
                </a:moveTo>
                <a:lnTo>
                  <a:pt x="1350075" y="0"/>
                </a:lnTo>
                <a:lnTo>
                  <a:pt x="1350075" y="212636"/>
                </a:lnTo>
                <a:lnTo>
                  <a:pt x="0" y="21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87788" y="2812692"/>
            <a:ext cx="1109242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Passo a Passo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8" action="ppaction://hlinksldjump"/>
              </a:rPr>
              <a:t>Voltar ao 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568" y="459128"/>
            <a:ext cx="16744864" cy="214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0"/>
              </a:lnSpc>
            </a:pPr>
            <a:r>
              <a:rPr lang="en-US" b="true" sz="66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Tutorial de implementação das tecnologias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7154" y="3242054"/>
            <a:ext cx="3939927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Pré-requisitos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Node.js v16+ (recomendado v18+)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npm ou yarn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Git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Editor de código (VS Code recomendado)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9696" y="3758753"/>
            <a:ext cx="4296668" cy="181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b="true" sz="1038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1 - </a:t>
            </a:r>
            <a:r>
              <a:rPr lang="en-US" b="true" sz="1038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Clone do Repositório</a:t>
            </a:r>
          </a:p>
          <a:p>
            <a:pPr algn="l" marL="224232" indent="-112116" lvl="1">
              <a:lnSpc>
                <a:spcPts val="1454"/>
              </a:lnSpc>
              <a:buFont typeface="Arial"/>
              <a:buChar char="•"/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bash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Clone o projeto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git clone https://</a:t>
            </a:r>
            <a:r>
              <a:rPr lang="en-US" sz="1038" u="sng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9" tooltip="https://github.com/CaiqueRNeves/Amazonia_Experience"/>
              </a:rPr>
              <a:t>github.com/CaiqueRNeves/Amazonia_Experience</a:t>
            </a: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.git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Acesse o diretório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cd C:\Users\Amazonia_Experience\backend&gt;   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Verifique a estrutura</a:t>
            </a:r>
          </a:p>
          <a:p>
            <a:pPr algn="l">
              <a:lnSpc>
                <a:spcPts val="1454"/>
              </a:lnSpc>
              <a:spcBef>
                <a:spcPct val="0"/>
              </a:spcBef>
            </a:pPr>
            <a:r>
              <a:rPr lang="en-US" sz="103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ls -la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39696" y="5869314"/>
            <a:ext cx="2409974" cy="181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2.- Configuração do Ambiente</a:t>
            </a:r>
          </a:p>
          <a:p>
            <a:pPr algn="l" marL="224537" indent="-112268" lvl="1">
              <a:lnSpc>
                <a:spcPts val="1456"/>
              </a:lnSpc>
              <a:buFont typeface="Arial"/>
              <a:buChar char="•"/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bash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Instale as dependências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install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Crie arquivo de variáveis de ambiente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cp .env.example .env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Edite as configurações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nano .env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1062" y="3758753"/>
            <a:ext cx="3262312" cy="344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3- </a:t>
            </a: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Configurações essenciais no .env:</a:t>
            </a:r>
          </a:p>
          <a:p>
            <a:pPr algn="l" marL="224537" indent="-112268" lvl="1">
              <a:lnSpc>
                <a:spcPts val="1456"/>
              </a:lnSpc>
              <a:buFont typeface="Arial"/>
              <a:buChar char="•"/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bash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Servidor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PORT=3000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NODE_ENV=development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JWT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JWT_SECRET=seu_jwt_secret_super_seguro_aqui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JWT_EXPIRES_IN=1h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JWT_REFRESH_SECRET=seu_refresh_secret_aqui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JWT_REFRESH_EXPIRES_IN=7d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Rate Limiting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RATE_LIMIT_WINDOW=15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RATE_LIMIT_MAX=100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Quiz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QUIZ_MAX_ATTEMPTS_PER_DAY=5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QUIZ_DEFAULT_TIMEOUT_MINUTES=15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66271" y="3758753"/>
            <a:ext cx="2348359" cy="181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4- </a:t>
            </a: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Configuração do Banco de Dados</a:t>
            </a:r>
          </a:p>
          <a:p>
            <a:pPr algn="l" marL="224537" indent="-112268" lvl="1">
              <a:lnSpc>
                <a:spcPts val="1456"/>
              </a:lnSpc>
              <a:buFont typeface="Arial"/>
              <a:buChar char="•"/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bash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Execute as migrations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run migrate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Popule com dados iniciais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run seed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Verifique se o banco foi criado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ls src/database/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66271" y="5869314"/>
            <a:ext cx="2140000" cy="217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5- </a:t>
            </a:r>
            <a:r>
              <a:rPr lang="en-US" b="true" sz="104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Verificação da Instalação</a:t>
            </a:r>
          </a:p>
          <a:p>
            <a:pPr algn="l" marL="224537" indent="-112268" lvl="1">
              <a:lnSpc>
                <a:spcPts val="1456"/>
              </a:lnSpc>
              <a:buFont typeface="Arial"/>
              <a:buChar char="•"/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bash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Execute os testes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test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Inicie em modo desenvolvimento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run dev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ou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npm start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# Teste a API</a:t>
            </a:r>
          </a:p>
          <a:p>
            <a:pPr algn="l">
              <a:lnSpc>
                <a:spcPts val="1456"/>
              </a:lnSpc>
              <a:spcBef>
                <a:spcPct val="0"/>
              </a:spcBef>
            </a:pPr>
            <a:r>
              <a:rPr lang="en-US" sz="104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curl http://localhost:3000/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18305" y="1003932"/>
            <a:ext cx="11140940" cy="8406768"/>
          </a:xfrm>
          <a:custGeom>
            <a:avLst/>
            <a:gdLst/>
            <a:ahLst/>
            <a:cxnLst/>
            <a:rect r="r" b="b" t="t" l="l"/>
            <a:pathLst>
              <a:path h="8406768" w="11140940">
                <a:moveTo>
                  <a:pt x="0" y="0"/>
                </a:moveTo>
                <a:lnTo>
                  <a:pt x="11140941" y="0"/>
                </a:lnTo>
                <a:lnTo>
                  <a:pt x="11140941" y="8406768"/>
                </a:lnTo>
                <a:lnTo>
                  <a:pt x="0" y="8406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6" action="ppaction://hlinksldjump"/>
              </a:rPr>
              <a:t>Voltar ao 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989" y="386718"/>
            <a:ext cx="17131572" cy="61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0"/>
              </a:lnSpc>
            </a:pPr>
            <a:r>
              <a:rPr lang="en-US" b="true" sz="39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Entidade Relacionamento do banco de dados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16626" y="3055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73986" y="3055343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94274">
            <a:off x="232963" y="2489724"/>
            <a:ext cx="1131237" cy="1131237"/>
          </a:xfrm>
          <a:custGeom>
            <a:avLst/>
            <a:gdLst/>
            <a:ahLst/>
            <a:cxnLst/>
            <a:rect r="r" b="b" t="t" l="l"/>
            <a:pathLst>
              <a:path h="1131237" w="1131237">
                <a:moveTo>
                  <a:pt x="0" y="0"/>
                </a:moveTo>
                <a:lnTo>
                  <a:pt x="1131236" y="0"/>
                </a:lnTo>
                <a:lnTo>
                  <a:pt x="1131236" y="1131237"/>
                </a:lnTo>
                <a:lnTo>
                  <a:pt x="0" y="1131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5608" y="2512660"/>
            <a:ext cx="1180733" cy="1234754"/>
          </a:xfrm>
          <a:custGeom>
            <a:avLst/>
            <a:gdLst/>
            <a:ahLst/>
            <a:cxnLst/>
            <a:rect r="r" b="b" t="t" l="l"/>
            <a:pathLst>
              <a:path h="1234754" w="1180733">
                <a:moveTo>
                  <a:pt x="0" y="0"/>
                </a:moveTo>
                <a:lnTo>
                  <a:pt x="1180733" y="0"/>
                </a:lnTo>
                <a:lnTo>
                  <a:pt x="1180733" y="1234754"/>
                </a:lnTo>
                <a:lnTo>
                  <a:pt x="0" y="12347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76619" y="2512660"/>
            <a:ext cx="4807579" cy="5334345"/>
          </a:xfrm>
          <a:custGeom>
            <a:avLst/>
            <a:gdLst/>
            <a:ahLst/>
            <a:cxnLst/>
            <a:rect r="r" b="b" t="t" l="l"/>
            <a:pathLst>
              <a:path h="5334345" w="4807579">
                <a:moveTo>
                  <a:pt x="0" y="0"/>
                </a:moveTo>
                <a:lnTo>
                  <a:pt x="4807579" y="0"/>
                </a:lnTo>
                <a:lnTo>
                  <a:pt x="4807579" y="5334345"/>
                </a:lnTo>
                <a:lnTo>
                  <a:pt x="0" y="5334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44012" y="2512660"/>
            <a:ext cx="2210783" cy="2258782"/>
          </a:xfrm>
          <a:custGeom>
            <a:avLst/>
            <a:gdLst/>
            <a:ahLst/>
            <a:cxnLst/>
            <a:rect r="r" b="b" t="t" l="l"/>
            <a:pathLst>
              <a:path h="2258782" w="2210783">
                <a:moveTo>
                  <a:pt x="0" y="0"/>
                </a:moveTo>
                <a:lnTo>
                  <a:pt x="2210783" y="0"/>
                </a:lnTo>
                <a:lnTo>
                  <a:pt x="2210783" y="2258782"/>
                </a:lnTo>
                <a:lnTo>
                  <a:pt x="0" y="22587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01368" y="2552001"/>
            <a:ext cx="1131656" cy="908154"/>
          </a:xfrm>
          <a:custGeom>
            <a:avLst/>
            <a:gdLst/>
            <a:ahLst/>
            <a:cxnLst/>
            <a:rect r="r" b="b" t="t" l="l"/>
            <a:pathLst>
              <a:path h="908154" w="1131656">
                <a:moveTo>
                  <a:pt x="0" y="0"/>
                </a:moveTo>
                <a:lnTo>
                  <a:pt x="1131656" y="0"/>
                </a:lnTo>
                <a:lnTo>
                  <a:pt x="1131656" y="908154"/>
                </a:lnTo>
                <a:lnTo>
                  <a:pt x="0" y="908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84198" y="6349225"/>
            <a:ext cx="3090245" cy="2518550"/>
          </a:xfrm>
          <a:custGeom>
            <a:avLst/>
            <a:gdLst/>
            <a:ahLst/>
            <a:cxnLst/>
            <a:rect r="r" b="b" t="t" l="l"/>
            <a:pathLst>
              <a:path h="2518550" w="3090245">
                <a:moveTo>
                  <a:pt x="0" y="0"/>
                </a:moveTo>
                <a:lnTo>
                  <a:pt x="3090245" y="0"/>
                </a:lnTo>
                <a:lnTo>
                  <a:pt x="3090245" y="2518550"/>
                </a:lnTo>
                <a:lnTo>
                  <a:pt x="0" y="2518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6626" y="7608500"/>
            <a:ext cx="6272398" cy="2195339"/>
          </a:xfrm>
          <a:custGeom>
            <a:avLst/>
            <a:gdLst/>
            <a:ahLst/>
            <a:cxnLst/>
            <a:rect r="r" b="b" t="t" l="l"/>
            <a:pathLst>
              <a:path h="2195339" w="6272398">
                <a:moveTo>
                  <a:pt x="0" y="0"/>
                </a:moveTo>
                <a:lnTo>
                  <a:pt x="6272399" y="0"/>
                </a:lnTo>
                <a:lnTo>
                  <a:pt x="6272399" y="2195339"/>
                </a:lnTo>
                <a:lnTo>
                  <a:pt x="0" y="219533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14263" y="7152746"/>
            <a:ext cx="5426806" cy="3106846"/>
          </a:xfrm>
          <a:custGeom>
            <a:avLst/>
            <a:gdLst/>
            <a:ahLst/>
            <a:cxnLst/>
            <a:rect r="r" b="b" t="t" l="l"/>
            <a:pathLst>
              <a:path h="3106846" w="5426806">
                <a:moveTo>
                  <a:pt x="0" y="0"/>
                </a:moveTo>
                <a:lnTo>
                  <a:pt x="5426806" y="0"/>
                </a:lnTo>
                <a:lnTo>
                  <a:pt x="5426806" y="3106847"/>
                </a:lnTo>
                <a:lnTo>
                  <a:pt x="0" y="31068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80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16342" y="7302348"/>
            <a:ext cx="1403822" cy="1403822"/>
          </a:xfrm>
          <a:custGeom>
            <a:avLst/>
            <a:gdLst/>
            <a:ahLst/>
            <a:cxnLst/>
            <a:rect r="r" b="b" t="t" l="l"/>
            <a:pathLst>
              <a:path h="1403822" w="1403822">
                <a:moveTo>
                  <a:pt x="0" y="0"/>
                </a:moveTo>
                <a:lnTo>
                  <a:pt x="1403821" y="0"/>
                </a:lnTo>
                <a:lnTo>
                  <a:pt x="1403821" y="1403822"/>
                </a:lnTo>
                <a:lnTo>
                  <a:pt x="0" y="140382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25" action="ppaction://hlinksldjump"/>
              </a:rPr>
              <a:t>Voltar ao índice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38597" y="390527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Internacionalização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581" y="3431580"/>
            <a:ext cx="3750891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b="true" sz="1499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Suporte Multi-idioma</a:t>
            </a:r>
          </a:p>
          <a:p>
            <a:pPr algn="l" marL="323848" indent="-161924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Idiomas Suportados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Português Brasileiro (pt-BR) - Idioma principal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Inglês Americano (en-US) - Padrão internacional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Espanhol (es-ES) - Visitantes latinos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Francês (fr-FR) - Delegações francófonas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Alemão (de-DE) - Delegações germânicas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Chinês Simplificado (zh-CN) - Maior delegação asiática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Russo (ru-RU) - Delegações do leste europeu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47045" y="3619498"/>
            <a:ext cx="3546237" cy="294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b="true" sz="1671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Chatbot Inteligente</a:t>
            </a:r>
          </a:p>
          <a:p>
            <a:pPr algn="l" marL="360907" indent="-180453" lvl="1">
              <a:lnSpc>
                <a:spcPts val="2340"/>
              </a:lnSpc>
              <a:buFont typeface="Arial"/>
              <a:buChar char="•"/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Processamento Natural (NLP)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javascript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// Node-NLP com suporte multi-idioma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this.nlp = new NlpManager({ 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 languages: ['pt', 'en', 'es', 'fr', 'de', 'zh', 'ru'],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 forceNER: true </a:t>
            </a:r>
          </a:p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});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18842" y="3709314"/>
            <a:ext cx="2923133" cy="275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b="true" sz="1603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Implementação Prática</a:t>
            </a:r>
          </a:p>
          <a:p>
            <a:pPr algn="l">
              <a:lnSpc>
                <a:spcPts val="2244"/>
              </a:lnSpc>
              <a:spcBef>
                <a:spcPct val="0"/>
              </a:spcBef>
            </a:pPr>
            <a:r>
              <a:rPr lang="en-US" sz="1603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Detecção Automática: O chatbot identifica o idioma da mensagem</a:t>
            </a:r>
          </a:p>
          <a:p>
            <a:pPr algn="l">
              <a:lnSpc>
                <a:spcPts val="2244"/>
              </a:lnSpc>
              <a:spcBef>
                <a:spcPct val="0"/>
              </a:spcBef>
            </a:pPr>
            <a:r>
              <a:rPr lang="en-US" sz="1603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Respostas Contextuais: Intents treinados para cada idioma</a:t>
            </a:r>
          </a:p>
          <a:p>
            <a:pPr algn="l">
              <a:lnSpc>
                <a:spcPts val="2244"/>
              </a:lnSpc>
              <a:spcBef>
                <a:spcPct val="0"/>
              </a:spcBef>
            </a:pPr>
            <a:r>
              <a:rPr lang="en-US" sz="1603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Fallback Inteligente: Se não reconhecer, responde em inglês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4517" y="8020370"/>
            <a:ext cx="4836616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Implementação Técnica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Backend (i18next)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Validação: Mensagens de erro localizadas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Documentação: Swagger com descrições multi-idioma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Logs: Sistema de auditoria com contexto de idioma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97799" y="8200075"/>
            <a:ext cx="4059734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Escalabilidade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Lazy Loading: Idiomas carregados sob demanda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Cache: Traduções em memória para performance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Extensibilidade: Fácil adição de novos idiomas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8158" y="86022"/>
            <a:ext cx="1587050" cy="1587050"/>
          </a:xfrm>
          <a:custGeom>
            <a:avLst/>
            <a:gdLst/>
            <a:ahLst/>
            <a:cxnLst/>
            <a:rect r="r" b="b" t="t" l="l"/>
            <a:pathLst>
              <a:path h="1587050" w="1587050">
                <a:moveTo>
                  <a:pt x="0" y="0"/>
                </a:moveTo>
                <a:lnTo>
                  <a:pt x="1587050" y="0"/>
                </a:lnTo>
                <a:lnTo>
                  <a:pt x="1587050" y="1587050"/>
                </a:lnTo>
                <a:lnTo>
                  <a:pt x="0" y="1587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01683" y="519594"/>
            <a:ext cx="587353" cy="676090"/>
          </a:xfrm>
          <a:custGeom>
            <a:avLst/>
            <a:gdLst/>
            <a:ahLst/>
            <a:cxnLst/>
            <a:rect r="r" b="b" t="t" l="l"/>
            <a:pathLst>
              <a:path h="676090" w="587353">
                <a:moveTo>
                  <a:pt x="0" y="0"/>
                </a:moveTo>
                <a:lnTo>
                  <a:pt x="587353" y="0"/>
                </a:lnTo>
                <a:lnTo>
                  <a:pt x="587353" y="676090"/>
                </a:lnTo>
                <a:lnTo>
                  <a:pt x="0" y="676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6966" y="359686"/>
            <a:ext cx="444717" cy="352539"/>
          </a:xfrm>
          <a:custGeom>
            <a:avLst/>
            <a:gdLst/>
            <a:ahLst/>
            <a:cxnLst/>
            <a:rect r="r" b="b" t="t" l="l"/>
            <a:pathLst>
              <a:path h="352539" w="444717">
                <a:moveTo>
                  <a:pt x="0" y="0"/>
                </a:moveTo>
                <a:lnTo>
                  <a:pt x="444717" y="0"/>
                </a:lnTo>
                <a:lnTo>
                  <a:pt x="444717" y="352539"/>
                </a:lnTo>
                <a:lnTo>
                  <a:pt x="0" y="352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4884" y="1028700"/>
            <a:ext cx="228881" cy="379099"/>
          </a:xfrm>
          <a:custGeom>
            <a:avLst/>
            <a:gdLst/>
            <a:ahLst/>
            <a:cxnLst/>
            <a:rect r="r" b="b" t="t" l="l"/>
            <a:pathLst>
              <a:path h="379099" w="228881">
                <a:moveTo>
                  <a:pt x="0" y="0"/>
                </a:moveTo>
                <a:lnTo>
                  <a:pt x="228881" y="0"/>
                </a:lnTo>
                <a:lnTo>
                  <a:pt x="228881" y="379099"/>
                </a:lnTo>
                <a:lnTo>
                  <a:pt x="0" y="379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5159" y="1832181"/>
            <a:ext cx="11910359" cy="5801561"/>
          </a:xfrm>
          <a:custGeom>
            <a:avLst/>
            <a:gdLst/>
            <a:ahLst/>
            <a:cxnLst/>
            <a:rect r="r" b="b" t="t" l="l"/>
            <a:pathLst>
              <a:path h="5801561" w="11910359">
                <a:moveTo>
                  <a:pt x="0" y="0"/>
                </a:moveTo>
                <a:lnTo>
                  <a:pt x="11910358" y="0"/>
                </a:lnTo>
                <a:lnTo>
                  <a:pt x="11910358" y="5801561"/>
                </a:lnTo>
                <a:lnTo>
                  <a:pt x="0" y="5801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999"/>
            </a:blip>
            <a:stretch>
              <a:fillRect l="0" t="-7739" r="0" b="-77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85387" y="9879466"/>
            <a:ext cx="910679" cy="213094"/>
          </a:xfrm>
          <a:custGeom>
            <a:avLst/>
            <a:gdLst/>
            <a:ahLst/>
            <a:cxnLst/>
            <a:rect r="r" b="b" t="t" l="l"/>
            <a:pathLst>
              <a:path h="213094" w="910679">
                <a:moveTo>
                  <a:pt x="0" y="0"/>
                </a:moveTo>
                <a:lnTo>
                  <a:pt x="910679" y="0"/>
                </a:lnTo>
                <a:lnTo>
                  <a:pt x="910679" y="213093"/>
                </a:lnTo>
                <a:lnTo>
                  <a:pt x="0" y="213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239" t="0" r="-92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49946" y="7961382"/>
            <a:ext cx="858324" cy="1296918"/>
          </a:xfrm>
          <a:custGeom>
            <a:avLst/>
            <a:gdLst/>
            <a:ahLst/>
            <a:cxnLst/>
            <a:rect r="r" b="b" t="t" l="l"/>
            <a:pathLst>
              <a:path h="1296918" w="858324">
                <a:moveTo>
                  <a:pt x="0" y="0"/>
                </a:moveTo>
                <a:lnTo>
                  <a:pt x="858324" y="0"/>
                </a:lnTo>
                <a:lnTo>
                  <a:pt x="858324" y="1296918"/>
                </a:lnTo>
                <a:lnTo>
                  <a:pt x="0" y="12969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6784" y="7919926"/>
            <a:ext cx="6916981" cy="1651429"/>
          </a:xfrm>
          <a:custGeom>
            <a:avLst/>
            <a:gdLst/>
            <a:ahLst/>
            <a:cxnLst/>
            <a:rect r="r" b="b" t="t" l="l"/>
            <a:pathLst>
              <a:path h="1651429" w="6916981">
                <a:moveTo>
                  <a:pt x="0" y="0"/>
                </a:moveTo>
                <a:lnTo>
                  <a:pt x="6916981" y="0"/>
                </a:lnTo>
                <a:lnTo>
                  <a:pt x="6916981" y="1651429"/>
                </a:lnTo>
                <a:lnTo>
                  <a:pt x="0" y="16514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13284">
            <a:off x="12736706" y="8098610"/>
            <a:ext cx="1250750" cy="781719"/>
          </a:xfrm>
          <a:custGeom>
            <a:avLst/>
            <a:gdLst/>
            <a:ahLst/>
            <a:cxnLst/>
            <a:rect r="r" b="b" t="t" l="l"/>
            <a:pathLst>
              <a:path h="781719" w="1250750">
                <a:moveTo>
                  <a:pt x="0" y="0"/>
                </a:moveTo>
                <a:lnTo>
                  <a:pt x="1250750" y="0"/>
                </a:lnTo>
                <a:lnTo>
                  <a:pt x="1250750" y="781719"/>
                </a:lnTo>
                <a:lnTo>
                  <a:pt x="0" y="7817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19" action="ppaction://hlinksldjump"/>
              </a:rPr>
              <a:t>Voltar ao índice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38597" y="423937"/>
            <a:ext cx="11210807" cy="82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0"/>
              </a:lnSpc>
            </a:pPr>
            <a:r>
              <a:rPr lang="en-US" b="true" sz="52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Sistema de AmaCoins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9622" y="664600"/>
            <a:ext cx="51970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C061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 ac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043" y="1794081"/>
            <a:ext cx="431248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O que são AmaCoins?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Moeda virtual exclusiva da AmazôniaExperience que incentiva a exploração responsável de Belém durante a COP30, conectando visitantes com a cultura local e promovendo a economia regional.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6613" y="2529837"/>
            <a:ext cx="5140907" cy="396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394">
                <a:solidFill>
                  <a:srgbClr val="FFFBE9"/>
                </a:solidFill>
                <a:latin typeface="Rubik Bold"/>
                <a:ea typeface="Rubik Bold"/>
                <a:cs typeface="Rubik Bold"/>
                <a:sym typeface="Rubik Bold"/>
              </a:rPr>
              <a:t>Como Ganhar AmaCoins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Check-in em Locais (10-25 AmaCoins)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Pontos Turísticos: Mercado Ver-o-Peso, Estação das Docas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Estabelecimentos Parceiros: Restaurantes, lojas de artesanato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Verificação: Código único gerado por geolocalização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Participação em Eventos (20-50 AmaCoins)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Eventos Oficiais COP30: Palestras, workshops, cerimônias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Atividades Culturais: Shows, exposições, tours guiados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Validação: Check-in presencial com código de verificação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Quizzes Educativos (10-100 AmaCoins)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Conhecimento Amazônico: Flora, fauna, sustentabilidade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Cultura Local: História de Belém, tradições paraenses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Recompensa Proporcional: 75% de acerto = 75% dos AmaCoins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Interação com Chatbot (5-10 AmaCoins)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Engajamento: Perguntas sobre a cidade</a:t>
            </a:r>
          </a:p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FFFBE9"/>
                </a:solidFill>
                <a:latin typeface="Rubik"/>
                <a:ea typeface="Rubik"/>
                <a:cs typeface="Rubik"/>
                <a:sym typeface="Rubik"/>
              </a:rPr>
              <a:t>Feedback: Avaliação de respostas úteis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79555" y="2529837"/>
            <a:ext cx="4276986" cy="420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394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Como Gastar AmaCoins</a:t>
            </a:r>
          </a:p>
          <a:p>
            <a:pPr algn="l" marL="301120" indent="-150560" lvl="1">
              <a:lnSpc>
                <a:spcPts val="1952"/>
              </a:lnSpc>
              <a:buAutoNum type="arabicPeriod" startAt="1"/>
            </a:pPr>
            <a:r>
              <a:rPr lang="en-US" b="true" sz="1394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Produtos Físicos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Artesanato Regional(50-200 AmaCoins)</a:t>
            </a:r>
          </a:p>
          <a:p>
            <a:pPr algn="just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Cerâmica marajoara, joias amazônicas</a:t>
            </a:r>
          </a:p>
          <a:p>
            <a:pPr algn="just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Produtos de açaí, castanha-do-pará</a:t>
            </a:r>
          </a:p>
          <a:p>
            <a:pPr algn="just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Souvenirs Oficiais COP30(30-150 AmaCoins)</a:t>
            </a:r>
          </a:p>
          <a:p>
            <a:pPr algn="just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Camisetas, bonés, ecobags</a:t>
            </a:r>
          </a:p>
          <a:p>
            <a:pPr algn="l" marL="301120" indent="-150560" lvl="1">
              <a:lnSpc>
                <a:spcPts val="1952"/>
              </a:lnSpc>
              <a:buAutoNum type="arabicPeriod" startAt="1"/>
            </a:pPr>
            <a:r>
              <a:rPr lang="en-US" sz="139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Serviços Digitais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Descontos em Aplicativos(20-100 AmaCoins)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Uber, iFood com parceiros locais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Conteúdo Premium(15-50 AmaCoins)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Mapas offline, guias exclusivos</a:t>
            </a:r>
          </a:p>
          <a:p>
            <a:pPr algn="l" marL="301120" indent="-150560" lvl="1">
              <a:lnSpc>
                <a:spcPts val="1952"/>
              </a:lnSpc>
              <a:buAutoNum type="arabicPeriod" startAt="1"/>
            </a:pPr>
            <a:r>
              <a:rPr lang="en-US" sz="139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Experiências Locais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Tours Guiados(100-300 AmaCoins)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Passeios de barco, visitas a museus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Gastronomia(50-250 AmaCoins)</a:t>
            </a:r>
          </a:p>
          <a:p>
            <a:pPr algn="l" marL="301120" indent="-150560" lvl="1">
              <a:lnSpc>
                <a:spcPts val="1952"/>
              </a:lnSpc>
              <a:buFont typeface="Arial"/>
              <a:buChar char="•"/>
            </a:pPr>
            <a:r>
              <a:rPr lang="en-US" sz="1394" i="true">
                <a:solidFill>
                  <a:srgbClr val="FFFFFF"/>
                </a:solidFill>
                <a:latin typeface="Rubik Italics"/>
                <a:ea typeface="Rubik Italics"/>
                <a:cs typeface="Rubik Italics"/>
                <a:sym typeface="Rubik Italics"/>
              </a:rPr>
              <a:t>Degustação de comidas típicas, cooking classes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2043" y="3508581"/>
            <a:ext cx="4312489" cy="249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Auditoria Completa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Histórico: Todas as transações registradas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Rastreabilidade: Origem e destino de cada AmaCoins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Prevenção: Impossível criar moedas "do nada"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Validação por Parceiros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Códigos Únicos: Verificação presencial obrigatória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Confirmação: Parceiros validam resgates via app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Prazo: Códigos expiram em 15 dias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8344" y="6299406"/>
            <a:ext cx="4312489" cy="321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Impacto Econômico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100% Local: Todos os parceiros são de Belém/Pará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Sustentável: Produtos ecológicos priorizados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Inclusivo: Pequenos empreendedores beneficiados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Estatísticas Esperadas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Média por Usuário: 150-300 AmaCoins durante o evento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Taxa de Conversão: 80% dos AmaCoins são gastos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Impacto: R$ 2-5 por AmaCoins na economia local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68412" y="8059841"/>
            <a:ext cx="486385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Gamificação Inteligente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Progressão Natural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Iniciante: 0-100 AmaCoins (descobrir a cidade)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Explorador: 100-500 AmaCoins (experiências culturais)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Embaixador: 500+ AmaCoins (expert local)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1120" y="2343582"/>
            <a:ext cx="9642203" cy="2748028"/>
          </a:xfrm>
          <a:custGeom>
            <a:avLst/>
            <a:gdLst/>
            <a:ahLst/>
            <a:cxnLst/>
            <a:rect r="r" b="b" t="t" l="l"/>
            <a:pathLst>
              <a:path h="2748028" w="9642203">
                <a:moveTo>
                  <a:pt x="0" y="0"/>
                </a:moveTo>
                <a:lnTo>
                  <a:pt x="9642203" y="0"/>
                </a:lnTo>
                <a:lnTo>
                  <a:pt x="9642203" y="2748028"/>
                </a:lnTo>
                <a:lnTo>
                  <a:pt x="0" y="2748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1161" y="2690457"/>
            <a:ext cx="1682286" cy="1821148"/>
          </a:xfrm>
          <a:custGeom>
            <a:avLst/>
            <a:gdLst/>
            <a:ahLst/>
            <a:cxnLst/>
            <a:rect r="r" b="b" t="t" l="l"/>
            <a:pathLst>
              <a:path h="1821148" w="1682286">
                <a:moveTo>
                  <a:pt x="0" y="0"/>
                </a:moveTo>
                <a:lnTo>
                  <a:pt x="1682286" y="0"/>
                </a:lnTo>
                <a:lnTo>
                  <a:pt x="1682286" y="1821148"/>
                </a:lnTo>
                <a:lnTo>
                  <a:pt x="0" y="182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5186" y="3311958"/>
            <a:ext cx="1211765" cy="1199648"/>
          </a:xfrm>
          <a:custGeom>
            <a:avLst/>
            <a:gdLst/>
            <a:ahLst/>
            <a:cxnLst/>
            <a:rect r="r" b="b" t="t" l="l"/>
            <a:pathLst>
              <a:path h="1199648" w="1211765">
                <a:moveTo>
                  <a:pt x="0" y="0"/>
                </a:moveTo>
                <a:lnTo>
                  <a:pt x="1211765" y="0"/>
                </a:lnTo>
                <a:lnTo>
                  <a:pt x="1211765" y="1199647"/>
                </a:lnTo>
                <a:lnTo>
                  <a:pt x="0" y="1199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6022" y="8119109"/>
            <a:ext cx="2163915" cy="1528265"/>
          </a:xfrm>
          <a:custGeom>
            <a:avLst/>
            <a:gdLst/>
            <a:ahLst/>
            <a:cxnLst/>
            <a:rect r="r" b="b" t="t" l="l"/>
            <a:pathLst>
              <a:path h="1528265" w="2163915">
                <a:moveTo>
                  <a:pt x="0" y="0"/>
                </a:moveTo>
                <a:lnTo>
                  <a:pt x="2163915" y="0"/>
                </a:lnTo>
                <a:lnTo>
                  <a:pt x="2163915" y="1528265"/>
                </a:lnTo>
                <a:lnTo>
                  <a:pt x="0" y="1528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0213" y="5143500"/>
            <a:ext cx="1445193" cy="1259125"/>
          </a:xfrm>
          <a:custGeom>
            <a:avLst/>
            <a:gdLst/>
            <a:ahLst/>
            <a:cxnLst/>
            <a:rect r="r" b="b" t="t" l="l"/>
            <a:pathLst>
              <a:path h="1259125" w="1445193">
                <a:moveTo>
                  <a:pt x="0" y="0"/>
                </a:moveTo>
                <a:lnTo>
                  <a:pt x="1445194" y="0"/>
                </a:lnTo>
                <a:lnTo>
                  <a:pt x="1445194" y="1259125"/>
                </a:lnTo>
                <a:lnTo>
                  <a:pt x="0" y="1259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46907" y="1839091"/>
            <a:ext cx="5879465" cy="7826243"/>
          </a:xfrm>
          <a:custGeom>
            <a:avLst/>
            <a:gdLst/>
            <a:ahLst/>
            <a:cxnLst/>
            <a:rect r="r" b="b" t="t" l="l"/>
            <a:pathLst>
              <a:path h="7826243" w="5879465">
                <a:moveTo>
                  <a:pt x="0" y="0"/>
                </a:moveTo>
                <a:lnTo>
                  <a:pt x="5879465" y="0"/>
                </a:lnTo>
                <a:lnTo>
                  <a:pt x="5879465" y="7826243"/>
                </a:lnTo>
                <a:lnTo>
                  <a:pt x="0" y="78262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17" action="ppaction://hlinksldjump"/>
              </a:rPr>
              <a:t>Voltar ao índice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8597" y="423937"/>
            <a:ext cx="11210807" cy="168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0"/>
              </a:lnSpc>
            </a:pPr>
            <a:r>
              <a:rPr lang="en-US" b="true" sz="52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Sistema de Check-in por geolocalização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4793" y="2561261"/>
            <a:ext cx="5959144" cy="22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Como Funciona</a:t>
            </a:r>
          </a:p>
          <a:p>
            <a:pPr algn="l" marL="259088" indent="-129544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Detecção Automática de Proximidade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 sistema utiliza a Fórmula de Haversine para calcular a distância entre a localização do usuário e o ponto de interesse, garantindo check-ins autênticos e presenciais.</a:t>
            </a:r>
          </a:p>
          <a:p>
            <a:pPr algn="l" marL="259088" indent="-129544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javascript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// Cálculo de distância em tempo real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const distance = (6371 * acos(cos(radians(userLat)) * 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 cos(radians(placeLat)) * cos(radians(placeLng) - 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 radians(userLng)) + sin(radians(userLat)) * 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 sin(radians(placeLat))));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120" y="5319395"/>
            <a:ext cx="5013718" cy="233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Raio de Validação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Eventos Grandes: 100-200 metros (Centro de Convenções)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Locais Turísticos: 50-100 metros (Mercado Ver-o-Peso)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Estabelecimentos: 25-50 metros (Restaurantes, lojas)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21102" y="5272585"/>
            <a:ext cx="5754305" cy="466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Sistema Anti-Fraude</a:t>
            </a:r>
          </a:p>
          <a:p>
            <a:pPr algn="l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Validação Multicamada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Coordenadas GPS: Verificação de latitude/longitude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Precisão Mínima: GPS com margem ≤ 20 metros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Tempo de Permanência: Mínimo 30 segundos no local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Código Único: Geração de código alfanumérico (8 caracteres)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Proteções Implementadas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Mock Location: Detecção de coordenadas falsas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Velocidade Impossível: Bloqueio de check-ins muito rápidos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Limite Temporal: 1 check-in por local por dia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82340" y="2635316"/>
            <a:ext cx="4608598" cy="619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Experiência do Usuário</a:t>
            </a:r>
          </a:p>
          <a:p>
            <a:pPr algn="l" marL="367035" indent="-183518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Notificação Push: "Check-in disponível no Mercado Ver-o-Peso!"</a:t>
            </a:r>
          </a:p>
          <a:p>
            <a:pPr algn="l" marL="367035" indent="-183518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Interface Simples: Botão "Fazer Check-in" aparece automaticamente</a:t>
            </a:r>
          </a:p>
          <a:p>
            <a:pPr algn="l" marL="367035" indent="-183518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Feedback Imediato: "🎉 +20 AmaCoins! Código: ABC123XY"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 Implementação Técnica</a:t>
            </a:r>
          </a:p>
          <a:p>
            <a:pPr algn="l" marL="367035" indent="-183518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Backend (Node.js)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javascript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// Endpoint de check-in com validação geográfica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const nearbyPlaces = await Place.findNearby(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userLatitude, userLongitude, 0.1 // 100m de raio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);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if (nearbyPlaces.length === 0) {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throw new Error('Você precisa estar no local para fazer check-in');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82047" y="7488725"/>
            <a:ext cx="1713100" cy="1441145"/>
          </a:xfrm>
          <a:custGeom>
            <a:avLst/>
            <a:gdLst/>
            <a:ahLst/>
            <a:cxnLst/>
            <a:rect r="r" b="b" t="t" l="l"/>
            <a:pathLst>
              <a:path h="1441145" w="1713100">
                <a:moveTo>
                  <a:pt x="0" y="0"/>
                </a:moveTo>
                <a:lnTo>
                  <a:pt x="1713100" y="0"/>
                </a:lnTo>
                <a:lnTo>
                  <a:pt x="1713100" y="1441145"/>
                </a:lnTo>
                <a:lnTo>
                  <a:pt x="0" y="144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5025" y="1607855"/>
            <a:ext cx="9989537" cy="5619114"/>
          </a:xfrm>
          <a:custGeom>
            <a:avLst/>
            <a:gdLst/>
            <a:ahLst/>
            <a:cxnLst/>
            <a:rect r="r" b="b" t="t" l="l"/>
            <a:pathLst>
              <a:path h="5619114" w="9989537">
                <a:moveTo>
                  <a:pt x="0" y="0"/>
                </a:moveTo>
                <a:lnTo>
                  <a:pt x="9989537" y="0"/>
                </a:lnTo>
                <a:lnTo>
                  <a:pt x="9989537" y="5619115"/>
                </a:lnTo>
                <a:lnTo>
                  <a:pt x="0" y="561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Voltar ao 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8597" y="423937"/>
            <a:ext cx="11210807" cy="82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0"/>
              </a:lnSpc>
            </a:pPr>
            <a:r>
              <a:rPr lang="en-US" b="true" sz="52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Versão de lançamento do 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305" y="1560230"/>
            <a:ext cx="6974222" cy="566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Principais Novidades</a:t>
            </a:r>
          </a:p>
          <a:p>
            <a:pPr algn="l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Arquitetura Cache Aside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Performance: Redução de 80% no tempo de resposta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Redis: Cache inteligente para eventos, locais e recompensas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Escalabilidade: Suporte a 10x mais usuários simultâneos</a:t>
            </a:r>
          </a:p>
          <a:p>
            <a:pPr algn="l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Apps Móveis Nativos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iOS &amp; Android: Experiência otimizada para cada plataforma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Geolocalização: Check-in automático com precisão aprimorada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Offline: Funcionalidades básicas sem internet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Push Notifications: Alertas personalizados por proximidade</a:t>
            </a:r>
          </a:p>
          <a:p>
            <a:pPr algn="l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₿ AmaCoin - Criptomoeda Oficial COP30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Blockchain: Token ERC-20 na rede Ethereum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Conversão: 1 AmaCoins = 0.001 AmaCoin (limitado)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Carteira Digital: Integrada ao app móvel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Valor Real: Cotação flutuante pós-evento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Sustentabilidade: Mineração carbon-neutral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1392" y="1865141"/>
            <a:ext cx="5913112" cy="506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n-US" b="true" sz="1533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Benefícios da Evolução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Para Usuários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App Nativo: Experiência mobile premium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Criptomoeda: Valor real e transferível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Performance: Respostas instantâneas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Para Parceiros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Analytics: Dashboard em tempo real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Pagamentos: Aceitação de AmaCoin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Escalabilidade: Sistema robusto para picos de uso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Para o Ecossistema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Inovação: Primeira criptomoeda oficial de evento ambiental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Legado: Moeda permanece ativa pós-COP30</a:t>
            </a:r>
          </a:p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✅ Sustentabilidade: Blockchain verde com compensação de carbono</a:t>
            </a:r>
          </a:p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n-US" b="true" sz="1533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Roadmap de Lançamento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Beta: 3 meses antes da COP30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Launch: Abertura oficial do evento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AmaCoin: Disponível 1 mês após lançamento</a:t>
            </a:r>
          </a:p>
          <a:p>
            <a:pPr algn="l" marL="331130" indent="-165565" lvl="1">
              <a:lnSpc>
                <a:spcPts val="2147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Pós-Evento: Economia permanente ativa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72335" y="5570825"/>
            <a:ext cx="1901141" cy="444856"/>
          </a:xfrm>
          <a:custGeom>
            <a:avLst/>
            <a:gdLst/>
            <a:ahLst/>
            <a:cxnLst/>
            <a:rect r="r" b="b" t="t" l="l"/>
            <a:pathLst>
              <a:path h="444856" w="1901141">
                <a:moveTo>
                  <a:pt x="0" y="0"/>
                </a:moveTo>
                <a:lnTo>
                  <a:pt x="1901141" y="0"/>
                </a:lnTo>
                <a:lnTo>
                  <a:pt x="1901141" y="444856"/>
                </a:lnTo>
                <a:lnTo>
                  <a:pt x="0" y="444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39" t="0" r="-923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46377" y="2532468"/>
            <a:ext cx="1927099" cy="2911826"/>
          </a:xfrm>
          <a:custGeom>
            <a:avLst/>
            <a:gdLst/>
            <a:ahLst/>
            <a:cxnLst/>
            <a:rect r="r" b="b" t="t" l="l"/>
            <a:pathLst>
              <a:path h="2911826" w="1927099">
                <a:moveTo>
                  <a:pt x="0" y="0"/>
                </a:moveTo>
                <a:lnTo>
                  <a:pt x="1927099" y="0"/>
                </a:lnTo>
                <a:lnTo>
                  <a:pt x="1927099" y="2911826"/>
                </a:lnTo>
                <a:lnTo>
                  <a:pt x="0" y="291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53921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8597" y="824616"/>
            <a:ext cx="11210807" cy="82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0"/>
              </a:lnSpc>
            </a:pPr>
            <a:r>
              <a:rPr lang="en-US" b="true" sz="52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Obrigado!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53772" y="3397061"/>
            <a:ext cx="14146531" cy="3492877"/>
            <a:chOff x="0" y="0"/>
            <a:chExt cx="18862041" cy="46571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0"/>
              <a:ext cx="18862041" cy="3556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78"/>
                </a:lnSpc>
              </a:pPr>
              <a:r>
                <a:rPr lang="en-US" sz="10078" b="true">
                  <a:solidFill>
                    <a:srgbClr val="26221C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Amazônia Experience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51482"/>
              <a:ext cx="15633606" cy="605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26221C"/>
                  </a:solidFill>
                  <a:latin typeface="Rubik"/>
                  <a:ea typeface="Rubik"/>
                  <a:cs typeface="Rubik"/>
                  <a:sym typeface="Rubik"/>
                </a:rPr>
                <a:t>Uma ponte entre culturas, um portal para o desenvolvimento sustentável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159073" y="5943288"/>
            <a:ext cx="1901141" cy="444856"/>
          </a:xfrm>
          <a:custGeom>
            <a:avLst/>
            <a:gdLst/>
            <a:ahLst/>
            <a:cxnLst/>
            <a:rect r="r" b="b" t="t" l="l"/>
            <a:pathLst>
              <a:path h="444856" w="1901141">
                <a:moveTo>
                  <a:pt x="0" y="0"/>
                </a:moveTo>
                <a:lnTo>
                  <a:pt x="1901142" y="0"/>
                </a:lnTo>
                <a:lnTo>
                  <a:pt x="1901142" y="444856"/>
                </a:lnTo>
                <a:lnTo>
                  <a:pt x="0" y="44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39" t="0" r="-9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01658" y="2861112"/>
            <a:ext cx="1927099" cy="2911826"/>
          </a:xfrm>
          <a:custGeom>
            <a:avLst/>
            <a:gdLst/>
            <a:ahLst/>
            <a:cxnLst/>
            <a:rect r="r" b="b" t="t" l="l"/>
            <a:pathLst>
              <a:path h="2911826" w="1927099">
                <a:moveTo>
                  <a:pt x="0" y="0"/>
                </a:moveTo>
                <a:lnTo>
                  <a:pt x="1927099" y="0"/>
                </a:lnTo>
                <a:lnTo>
                  <a:pt x="1927099" y="2911826"/>
                </a:lnTo>
                <a:lnTo>
                  <a:pt x="0" y="291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524309"/>
            <a:ext cx="17284256" cy="9238381"/>
            <a:chOff x="0" y="0"/>
            <a:chExt cx="4552232" cy="2433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2232" cy="2433154"/>
            </a:xfrm>
            <a:custGeom>
              <a:avLst/>
              <a:gdLst/>
              <a:ahLst/>
              <a:cxnLst/>
              <a:rect r="r" b="b" t="t" l="l"/>
              <a:pathLst>
                <a:path h="2433154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835191" y="6250558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452809" y="6250558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09649" y="4551350"/>
            <a:ext cx="4717407" cy="931688"/>
          </a:xfrm>
          <a:custGeom>
            <a:avLst/>
            <a:gdLst/>
            <a:ahLst/>
            <a:cxnLst/>
            <a:rect r="r" b="b" t="t" l="l"/>
            <a:pathLst>
              <a:path h="931688" w="4717407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35076" y="1028700"/>
            <a:ext cx="5666553" cy="3824924"/>
          </a:xfrm>
          <a:custGeom>
            <a:avLst/>
            <a:gdLst/>
            <a:ahLst/>
            <a:cxnLst/>
            <a:rect r="r" b="b" t="t" l="l"/>
            <a:pathLst>
              <a:path h="3824924" w="5666553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120422"/>
            <a:ext cx="3645090" cy="3600228"/>
          </a:xfrm>
          <a:custGeom>
            <a:avLst/>
            <a:gdLst/>
            <a:ahLst/>
            <a:cxnLst/>
            <a:rect r="r" b="b" t="t" l="l"/>
            <a:pathLst>
              <a:path h="3600228" w="3645090">
                <a:moveTo>
                  <a:pt x="0" y="0"/>
                </a:moveTo>
                <a:lnTo>
                  <a:pt x="3645090" y="0"/>
                </a:lnTo>
                <a:lnTo>
                  <a:pt x="3645090" y="3600228"/>
                </a:lnTo>
                <a:lnTo>
                  <a:pt x="0" y="360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43243" y="838982"/>
            <a:ext cx="4516057" cy="1510057"/>
          </a:xfrm>
          <a:custGeom>
            <a:avLst/>
            <a:gdLst/>
            <a:ahLst/>
            <a:cxnLst/>
            <a:rect r="r" b="b" t="t" l="l"/>
            <a:pathLst>
              <a:path h="1510057" w="4516057">
                <a:moveTo>
                  <a:pt x="0" y="0"/>
                </a:moveTo>
                <a:lnTo>
                  <a:pt x="4516057" y="0"/>
                </a:lnTo>
                <a:lnTo>
                  <a:pt x="4516057" y="1510056"/>
                </a:lnTo>
                <a:lnTo>
                  <a:pt x="0" y="1510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01629" y="1799827"/>
            <a:ext cx="6013599" cy="3384412"/>
          </a:xfrm>
          <a:custGeom>
            <a:avLst/>
            <a:gdLst/>
            <a:ahLst/>
            <a:cxnLst/>
            <a:rect r="r" b="b" t="t" l="l"/>
            <a:pathLst>
              <a:path h="3384412" w="6013599">
                <a:moveTo>
                  <a:pt x="0" y="0"/>
                </a:moveTo>
                <a:lnTo>
                  <a:pt x="6013600" y="0"/>
                </a:lnTo>
                <a:lnTo>
                  <a:pt x="6013600" y="3384413"/>
                </a:lnTo>
                <a:lnTo>
                  <a:pt x="0" y="338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44537" y="4481211"/>
            <a:ext cx="1073218" cy="372412"/>
          </a:xfrm>
          <a:custGeom>
            <a:avLst/>
            <a:gdLst/>
            <a:ahLst/>
            <a:cxnLst/>
            <a:rect r="r" b="b" t="t" l="l"/>
            <a:pathLst>
              <a:path h="372412" w="1073218">
                <a:moveTo>
                  <a:pt x="0" y="0"/>
                </a:moveTo>
                <a:lnTo>
                  <a:pt x="1073218" y="0"/>
                </a:lnTo>
                <a:lnTo>
                  <a:pt x="1073218" y="372413"/>
                </a:lnTo>
                <a:lnTo>
                  <a:pt x="0" y="372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97257" y="4365410"/>
            <a:ext cx="604015" cy="604015"/>
          </a:xfrm>
          <a:custGeom>
            <a:avLst/>
            <a:gdLst/>
            <a:ahLst/>
            <a:cxnLst/>
            <a:rect r="r" b="b" t="t" l="l"/>
            <a:pathLst>
              <a:path h="604015" w="604015">
                <a:moveTo>
                  <a:pt x="0" y="0"/>
                </a:moveTo>
                <a:lnTo>
                  <a:pt x="604015" y="0"/>
                </a:lnTo>
                <a:lnTo>
                  <a:pt x="604015" y="604015"/>
                </a:lnTo>
                <a:lnTo>
                  <a:pt x="0" y="604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77497" y="4434495"/>
            <a:ext cx="611340" cy="465844"/>
          </a:xfrm>
          <a:custGeom>
            <a:avLst/>
            <a:gdLst/>
            <a:ahLst/>
            <a:cxnLst/>
            <a:rect r="r" b="b" t="t" l="l"/>
            <a:pathLst>
              <a:path h="465844" w="611340">
                <a:moveTo>
                  <a:pt x="0" y="0"/>
                </a:moveTo>
                <a:lnTo>
                  <a:pt x="611340" y="0"/>
                </a:lnTo>
                <a:lnTo>
                  <a:pt x="611340" y="465844"/>
                </a:lnTo>
                <a:lnTo>
                  <a:pt x="0" y="4658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65062" y="3997240"/>
            <a:ext cx="1340356" cy="1340356"/>
          </a:xfrm>
          <a:custGeom>
            <a:avLst/>
            <a:gdLst/>
            <a:ahLst/>
            <a:cxnLst/>
            <a:rect r="r" b="b" t="t" l="l"/>
            <a:pathLst>
              <a:path h="1340356" w="1340356">
                <a:moveTo>
                  <a:pt x="0" y="0"/>
                </a:moveTo>
                <a:lnTo>
                  <a:pt x="1340355" y="0"/>
                </a:lnTo>
                <a:lnTo>
                  <a:pt x="1340355" y="1340355"/>
                </a:lnTo>
                <a:lnTo>
                  <a:pt x="0" y="1340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33891" y="5082076"/>
            <a:ext cx="1463366" cy="801925"/>
          </a:xfrm>
          <a:custGeom>
            <a:avLst/>
            <a:gdLst/>
            <a:ahLst/>
            <a:cxnLst/>
            <a:rect r="r" b="b" t="t" l="l"/>
            <a:pathLst>
              <a:path h="801925" w="1463366">
                <a:moveTo>
                  <a:pt x="0" y="0"/>
                </a:moveTo>
                <a:lnTo>
                  <a:pt x="1463366" y="0"/>
                </a:lnTo>
                <a:lnTo>
                  <a:pt x="1463366" y="801924"/>
                </a:lnTo>
                <a:lnTo>
                  <a:pt x="0" y="801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699264" y="5082076"/>
            <a:ext cx="997638" cy="906351"/>
          </a:xfrm>
          <a:custGeom>
            <a:avLst/>
            <a:gdLst/>
            <a:ahLst/>
            <a:cxnLst/>
            <a:rect r="r" b="b" t="t" l="l"/>
            <a:pathLst>
              <a:path h="906351" w="997638">
                <a:moveTo>
                  <a:pt x="0" y="0"/>
                </a:moveTo>
                <a:lnTo>
                  <a:pt x="997639" y="0"/>
                </a:lnTo>
                <a:lnTo>
                  <a:pt x="997639" y="906351"/>
                </a:lnTo>
                <a:lnTo>
                  <a:pt x="0" y="906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01703" y="4960791"/>
            <a:ext cx="1148920" cy="1148920"/>
          </a:xfrm>
          <a:custGeom>
            <a:avLst/>
            <a:gdLst/>
            <a:ahLst/>
            <a:cxnLst/>
            <a:rect r="r" b="b" t="t" l="l"/>
            <a:pathLst>
              <a:path h="1148920" w="1148920">
                <a:moveTo>
                  <a:pt x="0" y="0"/>
                </a:moveTo>
                <a:lnTo>
                  <a:pt x="1148920" y="0"/>
                </a:lnTo>
                <a:lnTo>
                  <a:pt x="1148920" y="1148920"/>
                </a:lnTo>
                <a:lnTo>
                  <a:pt x="0" y="1148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90922" y="6250558"/>
            <a:ext cx="4944269" cy="3245497"/>
            <a:chOff x="0" y="0"/>
            <a:chExt cx="6592359" cy="432732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6592359" cy="58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59617" indent="-279808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14" action="ppaction://hlinksldjump"/>
                </a:rPr>
                <a:t>Visão Geral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03206"/>
              <a:ext cx="6592359" cy="58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59617" indent="-279808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Missão, Visão e Valor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63561"/>
              <a:ext cx="6592359" cy="58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59617" indent="-279808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Tecnologias utilizadas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523917"/>
              <a:ext cx="6592359" cy="1803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59617" indent="-279808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Segurança de dados</a:t>
              </a:r>
            </a:p>
            <a:p>
              <a:pPr algn="ctr" marL="559617" indent="-279808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Tutorial de Implementação de tecnologias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63756" y="6369436"/>
            <a:ext cx="5009193" cy="2512912"/>
            <a:chOff x="0" y="0"/>
            <a:chExt cx="6678924" cy="335054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66675"/>
              <a:ext cx="6678924" cy="631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3944" indent="-301972" lvl="1">
                <a:lnSpc>
                  <a:spcPts val="3916"/>
                </a:lnSpc>
                <a:buFont typeface="Arial"/>
                <a:buChar char="•"/>
              </a:pPr>
              <a:r>
                <a:rPr lang="en-US" sz="2797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15" action="ppaction://hlinksldjump"/>
                </a:rPr>
                <a:t>M</a:t>
              </a:r>
              <a:r>
                <a:rPr lang="en-US" sz="2797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15" action="ppaction://hlinksldjump"/>
                </a:rPr>
                <a:t>odelo do banco de dados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61829"/>
              <a:ext cx="6678924" cy="631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3944" indent="-301972" lvl="1">
                <a:lnSpc>
                  <a:spcPts val="3916"/>
                </a:lnSpc>
                <a:buFont typeface="Arial"/>
                <a:buChar char="•"/>
              </a:pPr>
              <a:r>
                <a:rPr lang="en-US" sz="2797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Internacionalização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790333"/>
              <a:ext cx="6678924" cy="631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3944" indent="-301972" lvl="1">
                <a:lnSpc>
                  <a:spcPts val="3916"/>
                </a:lnSpc>
                <a:buFont typeface="Arial"/>
                <a:buChar char="•"/>
              </a:pPr>
              <a:r>
                <a:rPr lang="en-US" sz="2797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Sistema de AmaCoins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718837"/>
              <a:ext cx="6678924" cy="631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6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52809" y="6250558"/>
            <a:ext cx="4516057" cy="3297321"/>
            <a:chOff x="0" y="0"/>
            <a:chExt cx="6021409" cy="4396428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6021409" cy="1210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68553" indent="-284276" lvl="1">
                <a:lnSpc>
                  <a:spcPts val="3686"/>
                </a:lnSpc>
                <a:buFont typeface="Arial"/>
                <a:buChar char="•"/>
              </a:pPr>
              <a:r>
                <a:rPr lang="en-US" sz="2633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Sistema de check-in por geolocalização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312148"/>
              <a:ext cx="6021409" cy="589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6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3186242"/>
              <a:ext cx="6021409" cy="1210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68553" indent="-284276" lvl="1">
                <a:lnSpc>
                  <a:spcPts val="3686"/>
                </a:lnSpc>
                <a:buFont typeface="Arial"/>
                <a:buChar char="•"/>
              </a:pPr>
              <a:r>
                <a:rPr lang="en-US" sz="2633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Versão de lançamento da plataforma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990468" y="2282363"/>
            <a:ext cx="4355769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 u="non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Tópicos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04208" y="4251588"/>
            <a:ext cx="4372402" cy="5631899"/>
          </a:xfrm>
          <a:custGeom>
            <a:avLst/>
            <a:gdLst/>
            <a:ahLst/>
            <a:cxnLst/>
            <a:rect r="r" b="b" t="t" l="l"/>
            <a:pathLst>
              <a:path h="5631899" w="4372402">
                <a:moveTo>
                  <a:pt x="0" y="0"/>
                </a:moveTo>
                <a:lnTo>
                  <a:pt x="4372401" y="0"/>
                </a:lnTo>
                <a:lnTo>
                  <a:pt x="4372401" y="5631900"/>
                </a:lnTo>
                <a:lnTo>
                  <a:pt x="0" y="5631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568636" y="6958148"/>
            <a:ext cx="9617658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57037" y="577188"/>
            <a:ext cx="12308921" cy="3450914"/>
            <a:chOff x="0" y="0"/>
            <a:chExt cx="16411895" cy="46012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6411895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50"/>
                </a:lnSpc>
              </a:pPr>
              <a:r>
                <a:rPr lang="en-US" b="true" sz="7500" u="none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Visão Geral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87770"/>
              <a:ext cx="16411895" cy="2613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O Amazônia</a:t>
              </a: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Experience é uma plataforma de gamificação turística desenvolvida especialmente para a COP30 em Belém, que transforma a experiência dos visitantes em uma jornada interativa e educativa pela cidade.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4354201">
            <a:off x="6753859" y="3264456"/>
            <a:ext cx="3413204" cy="4396398"/>
          </a:xfrm>
          <a:custGeom>
            <a:avLst/>
            <a:gdLst/>
            <a:ahLst/>
            <a:cxnLst/>
            <a:rect r="r" b="b" t="t" l="l"/>
            <a:pathLst>
              <a:path h="4396398" w="3413204">
                <a:moveTo>
                  <a:pt x="0" y="0"/>
                </a:moveTo>
                <a:lnTo>
                  <a:pt x="3413204" y="0"/>
                </a:lnTo>
                <a:lnTo>
                  <a:pt x="3413204" y="4396399"/>
                </a:lnTo>
                <a:lnTo>
                  <a:pt x="0" y="439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39640">
            <a:off x="8899800" y="6828983"/>
            <a:ext cx="3145101" cy="3063613"/>
          </a:xfrm>
          <a:custGeom>
            <a:avLst/>
            <a:gdLst/>
            <a:ahLst/>
            <a:cxnLst/>
            <a:rect r="r" b="b" t="t" l="l"/>
            <a:pathLst>
              <a:path h="3063613" w="3145101">
                <a:moveTo>
                  <a:pt x="0" y="0"/>
                </a:moveTo>
                <a:lnTo>
                  <a:pt x="3145101" y="0"/>
                </a:lnTo>
                <a:lnTo>
                  <a:pt x="3145101" y="3063613"/>
                </a:lnTo>
                <a:lnTo>
                  <a:pt x="0" y="306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69480">
            <a:off x="10976326" y="3223005"/>
            <a:ext cx="5782528" cy="5159036"/>
          </a:xfrm>
          <a:custGeom>
            <a:avLst/>
            <a:gdLst/>
            <a:ahLst/>
            <a:cxnLst/>
            <a:rect r="r" b="b" t="t" l="l"/>
            <a:pathLst>
              <a:path h="5159036" w="5782528">
                <a:moveTo>
                  <a:pt x="0" y="0"/>
                </a:moveTo>
                <a:lnTo>
                  <a:pt x="5782528" y="0"/>
                </a:lnTo>
                <a:lnTo>
                  <a:pt x="5782528" y="5159035"/>
                </a:lnTo>
                <a:lnTo>
                  <a:pt x="0" y="5159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39310" y="3489014"/>
            <a:ext cx="1901141" cy="375475"/>
          </a:xfrm>
          <a:custGeom>
            <a:avLst/>
            <a:gdLst/>
            <a:ahLst/>
            <a:cxnLst/>
            <a:rect r="r" b="b" t="t" l="l"/>
            <a:pathLst>
              <a:path h="375475" w="1901141">
                <a:moveTo>
                  <a:pt x="0" y="0"/>
                </a:moveTo>
                <a:lnTo>
                  <a:pt x="1901141" y="0"/>
                </a:lnTo>
                <a:lnTo>
                  <a:pt x="1901141" y="375475"/>
                </a:lnTo>
                <a:lnTo>
                  <a:pt x="0" y="375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82571" y="434313"/>
            <a:ext cx="1927099" cy="2911826"/>
          </a:xfrm>
          <a:custGeom>
            <a:avLst/>
            <a:gdLst/>
            <a:ahLst/>
            <a:cxnLst/>
            <a:rect r="r" b="b" t="t" l="l"/>
            <a:pathLst>
              <a:path h="2911826" w="1927099">
                <a:moveTo>
                  <a:pt x="0" y="0"/>
                </a:moveTo>
                <a:lnTo>
                  <a:pt x="1927099" y="0"/>
                </a:lnTo>
                <a:lnTo>
                  <a:pt x="1927099" y="2911826"/>
                </a:lnTo>
                <a:lnTo>
                  <a:pt x="0" y="2911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16" action="ppaction://hlinksldjump"/>
              </a:rPr>
              <a:t>Voltar ao índice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9336" y="5628634"/>
            <a:ext cx="2042145" cy="72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</a:t>
            </a:r>
            <a:r>
              <a:rPr lang="en-US" b="true" sz="209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 Funciona</a:t>
            </a:r>
          </a:p>
          <a:p>
            <a:pPr algn="ctr">
              <a:lnSpc>
                <a:spcPts val="293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3126" y="6313544"/>
            <a:ext cx="5154565" cy="194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3"/>
              </a:lnSpc>
            </a:pP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Visita</a:t>
            </a: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ntes acumulam AmaCoins (moeda virtual) ao:</a:t>
            </a:r>
          </a:p>
          <a:p>
            <a:pPr algn="just" marL="342834" indent="-171417" lvl="1">
              <a:lnSpc>
                <a:spcPts val="2223"/>
              </a:lnSpc>
              <a:buFont typeface="Arial"/>
              <a:buChar char="•"/>
            </a:pP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 check-in em eventos oficiais da COP30</a:t>
            </a:r>
          </a:p>
          <a:p>
            <a:pPr algn="just" marL="342834" indent="-171417" lvl="1">
              <a:lnSpc>
                <a:spcPts val="2223"/>
              </a:lnSpc>
              <a:buFont typeface="Arial"/>
              <a:buChar char="•"/>
            </a:pP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Visitar pontos turísticos e estabelecimentos credenciados</a:t>
            </a:r>
          </a:p>
          <a:p>
            <a:pPr algn="just" marL="342834" indent="-171417" lvl="1">
              <a:lnSpc>
                <a:spcPts val="2223"/>
              </a:lnSpc>
              <a:buFont typeface="Arial"/>
              <a:buChar char="•"/>
            </a:pP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Completar quizzes educativos sobre a Amazônia</a:t>
            </a:r>
          </a:p>
          <a:p>
            <a:pPr algn="just" marL="342834" indent="-171417" lvl="1">
              <a:lnSpc>
                <a:spcPts val="2223"/>
              </a:lnSpc>
              <a:buFont typeface="Arial"/>
              <a:buChar char="•"/>
            </a:pPr>
            <a:r>
              <a:rPr lang="en-US" sz="15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Interagir com o chatbot inteligente</a:t>
            </a:r>
          </a:p>
          <a:p>
            <a:pPr algn="just">
              <a:lnSpc>
                <a:spcPts val="22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927123" y="4235504"/>
            <a:ext cx="1066676" cy="27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</a:pPr>
            <a:r>
              <a:rPr lang="en-US" sz="163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</a:t>
            </a:r>
            <a:r>
              <a:rPr lang="en-US" b="true" sz="163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nefícios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48571" y="4698986"/>
            <a:ext cx="4023779" cy="150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67624" indent="-133812" lvl="1">
              <a:lnSpc>
                <a:spcPts val="1735"/>
              </a:lnSpc>
              <a:buFont typeface="Arial"/>
              <a:buChar char="•"/>
            </a:pPr>
            <a:r>
              <a:rPr lang="en-US" sz="12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Visita</a:t>
            </a:r>
            <a:r>
              <a:rPr lang="en-US" sz="12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ntes: Experiência gamificada, descoberta de locais autênticos, recompensas exclusivas</a:t>
            </a:r>
          </a:p>
          <a:p>
            <a:pPr algn="just" marL="267624" indent="-133812" lvl="1">
              <a:lnSpc>
                <a:spcPts val="1735"/>
              </a:lnSpc>
              <a:buFont typeface="Arial"/>
              <a:buChar char="•"/>
            </a:pPr>
            <a:r>
              <a:rPr lang="en-US" sz="12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Parceiros Locais: Atração de clientes, aumento de vendas, visibilidade internacional</a:t>
            </a:r>
          </a:p>
          <a:p>
            <a:pPr algn="just" marL="267624" indent="-133812" lvl="1">
              <a:lnSpc>
                <a:spcPts val="1735"/>
              </a:lnSpc>
              <a:buFont typeface="Arial"/>
              <a:buChar char="•"/>
            </a:pPr>
            <a:r>
              <a:rPr lang="en-US" sz="12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a Cidade: Promoção do turismo sustentável, desenvolvimento econômico, legado pós-evento</a:t>
            </a:r>
          </a:p>
          <a:p>
            <a:pPr algn="just">
              <a:lnSpc>
                <a:spcPts val="173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045053" y="7488929"/>
            <a:ext cx="854596" cy="27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</a:pPr>
            <a:r>
              <a:rPr lang="en-US" sz="163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</a:t>
            </a:r>
            <a:r>
              <a:rPr lang="en-US" b="true" sz="16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11763" y="7851927"/>
            <a:ext cx="2721174" cy="136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"/>
              </a:lnSpc>
            </a:pPr>
            <a:r>
              <a:rPr lang="en-US" sz="13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13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po</a:t>
            </a:r>
            <a:r>
              <a:rPr lang="en-US" sz="13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nte tecnológica entre visitantes internacionais e a cultura amazônica, promovendo turismo responsável e desenvolvimento local sustentável.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61721" y="4593687"/>
            <a:ext cx="1211739" cy="28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</a:pPr>
            <a:r>
              <a:rPr lang="en-US" sz="178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178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ecnologia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99909" y="4978483"/>
            <a:ext cx="4535362" cy="170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 robusto em Nod</a:t>
            </a: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e.js com:</a:t>
            </a:r>
          </a:p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RESTful completa com documentação Swagger</a:t>
            </a:r>
          </a:p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 de autenticação JWT seguro</a:t>
            </a:r>
          </a:p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atbot com processamento de linguagem natural</a:t>
            </a:r>
          </a:p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Recursos de conectividade e emergência</a:t>
            </a:r>
          </a:p>
          <a:p>
            <a:pPr algn="just" marL="301650" indent="-150825" lvl="1">
              <a:lnSpc>
                <a:spcPts val="1956"/>
              </a:lnSpc>
              <a:buFont typeface="Arial"/>
              <a:buChar char="•"/>
            </a:pP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3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rquitetura escalável e segura</a:t>
            </a:r>
          </a:p>
          <a:p>
            <a:pPr algn="just">
              <a:lnSpc>
                <a:spcPts val="195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9813" y="270160"/>
            <a:ext cx="14548374" cy="1880462"/>
            <a:chOff x="0" y="0"/>
            <a:chExt cx="4552232" cy="588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2232" cy="588403"/>
            </a:xfrm>
            <a:custGeom>
              <a:avLst/>
              <a:gdLst/>
              <a:ahLst/>
              <a:cxnLst/>
              <a:rect r="r" b="b" t="t" l="l"/>
              <a:pathLst>
                <a:path h="588403" w="4552232">
                  <a:moveTo>
                    <a:pt x="41508" y="0"/>
                  </a:moveTo>
                  <a:lnTo>
                    <a:pt x="4510725" y="0"/>
                  </a:lnTo>
                  <a:cubicBezTo>
                    <a:pt x="4521733" y="0"/>
                    <a:pt x="4532291" y="4373"/>
                    <a:pt x="4540075" y="12157"/>
                  </a:cubicBezTo>
                  <a:cubicBezTo>
                    <a:pt x="4547859" y="19942"/>
                    <a:pt x="4552232" y="30499"/>
                    <a:pt x="4552232" y="41508"/>
                  </a:cubicBezTo>
                  <a:lnTo>
                    <a:pt x="4552232" y="546895"/>
                  </a:lnTo>
                  <a:cubicBezTo>
                    <a:pt x="4552232" y="569819"/>
                    <a:pt x="4533648" y="588403"/>
                    <a:pt x="4510725" y="588403"/>
                  </a:cubicBezTo>
                  <a:lnTo>
                    <a:pt x="41508" y="588403"/>
                  </a:lnTo>
                  <a:cubicBezTo>
                    <a:pt x="18584" y="588403"/>
                    <a:pt x="0" y="569819"/>
                    <a:pt x="0" y="546895"/>
                  </a:cubicBezTo>
                  <a:lnTo>
                    <a:pt x="0" y="41508"/>
                  </a:lnTo>
                  <a:cubicBezTo>
                    <a:pt x="0" y="18584"/>
                    <a:pt x="18584" y="0"/>
                    <a:pt x="415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5" action="ppaction://hlinksldjump"/>
              </a:rPr>
              <a:t>Voltar ao índice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09410" y="270160"/>
            <a:ext cx="11071065" cy="1591067"/>
            <a:chOff x="0" y="0"/>
            <a:chExt cx="14761421" cy="21214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875"/>
              <a:ext cx="14761421" cy="1328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52"/>
                </a:lnSpc>
              </a:pPr>
              <a:r>
                <a:rPr lang="en-US" sz="7252" b="true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Amazônia Experience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83665"/>
              <a:ext cx="12234849" cy="437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943367" y="1526048"/>
            <a:ext cx="8401265" cy="33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po</a:t>
            </a:r>
            <a:r>
              <a:rPr lang="en-US" sz="19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nte entre culturas, um portal para o desenvolvimento sustentável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710689" y="448199"/>
            <a:ext cx="840013" cy="1269251"/>
          </a:xfrm>
          <a:custGeom>
            <a:avLst/>
            <a:gdLst/>
            <a:ahLst/>
            <a:cxnLst/>
            <a:rect r="r" b="b" t="t" l="l"/>
            <a:pathLst>
              <a:path h="1269251" w="840013">
                <a:moveTo>
                  <a:pt x="0" y="0"/>
                </a:moveTo>
                <a:lnTo>
                  <a:pt x="840013" y="0"/>
                </a:lnTo>
                <a:lnTo>
                  <a:pt x="840013" y="1269251"/>
                </a:lnTo>
                <a:lnTo>
                  <a:pt x="0" y="1269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10689" y="1861227"/>
            <a:ext cx="949671" cy="187560"/>
          </a:xfrm>
          <a:custGeom>
            <a:avLst/>
            <a:gdLst/>
            <a:ahLst/>
            <a:cxnLst/>
            <a:rect r="r" b="b" t="t" l="l"/>
            <a:pathLst>
              <a:path h="187560" w="949671">
                <a:moveTo>
                  <a:pt x="0" y="0"/>
                </a:moveTo>
                <a:lnTo>
                  <a:pt x="949671" y="0"/>
                </a:lnTo>
                <a:lnTo>
                  <a:pt x="949671" y="187560"/>
                </a:lnTo>
                <a:lnTo>
                  <a:pt x="0" y="187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66614" y="2102997"/>
            <a:ext cx="1447979" cy="34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6264" y="2555925"/>
            <a:ext cx="5108678" cy="133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sz="15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 a pri</a:t>
            </a:r>
            <a:r>
              <a:rPr lang="en-US" sz="15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ncipal plataforma de experiência turística sustentável da Amazônia, conectando visitantes da COP30 com a cultura local e promovendo o desenvolvimento econômico da região através da tecnologia e gamificação.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5292" y="2102997"/>
            <a:ext cx="1447979" cy="34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4943" y="2555925"/>
            <a:ext cx="5108678" cy="187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sz="15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Transformar a vis</a:t>
            </a:r>
            <a:r>
              <a:rPr lang="en-US" sz="15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ita à COP30 em Belém em uma experiência educativa e envolvente, incentivando a exploração responsável da cidade através de um sistema de recompensas que valoriza parceiros locais, promove a consciência ambiental e facilita a conexão entre visitantes internacionais e a comunidade paraense.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78001" y="4666139"/>
            <a:ext cx="3393948" cy="34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77427" y="4983090"/>
            <a:ext cx="11335030" cy="410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Sustentabilidade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romovemos o turismo responsável que benefic</a:t>
            </a: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ia a comunidade local e preserva o patrimônio natural e cultural da Amazônia.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Inclusão Digital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Garantimos acesso à informação e conectividade para todos os visitantes, independente de origem ou background tecnológico.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Valorização Local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Priorizamos parceiros, artesãos, comerciantes e prestadores de serviços da região, fortalecendo a economia local.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Inovação Responsável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Utilizamos tecnologia de ponta para criar soluções que realmente impactem positivamente a experiência do usuário e a comunidade.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Transparência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Mantemos sistemas abertos, seguros e auditáveis, com dados protegidos e processos claros para todos os stakeholders.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Colaboração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Fomentamos a cooperação entre visitantes, comunidade local, organizadores da COP30 e parceiros comerciais.</a:t>
            </a:r>
          </a:p>
          <a:p>
            <a:pPr algn="just" marL="320893" indent="-160447" lvl="1">
              <a:lnSpc>
                <a:spcPts val="2080"/>
              </a:lnSpc>
              <a:buFont typeface="Arial"/>
              <a:buChar char="•"/>
            </a:pPr>
            <a:r>
              <a:rPr lang="en-US" b="true" sz="148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Educação Ambiental</a:t>
            </a:r>
          </a:p>
          <a:p>
            <a:pPr algn="just">
              <a:lnSpc>
                <a:spcPts val="2080"/>
              </a:lnSpc>
            </a:pPr>
            <a:r>
              <a:rPr lang="en-US" sz="14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Integramos conteúdo educativo sobre a Amazônia e sustentabilidade em todas as interações da plataforma.</a:t>
            </a:r>
          </a:p>
          <a:p>
            <a:pPr algn="just">
              <a:lnSpc>
                <a:spcPts val="20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5" action="ppaction://hlinksldjump"/>
              </a:rPr>
              <a:t>Voltar ao 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8597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Tecnologias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804" y="2456988"/>
            <a:ext cx="8461710" cy="455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Tecnologias Core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Node.js + Express.js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Runtime: Ambiente JavaScript assíncrono para alta performance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Framework: AP</a:t>
            </a: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RESTful estruturada com middleware modulares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Arquitetura MVC com separação clara de responsabilidades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SQLite + Knex.js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Banco de Dados: SQLite para desenvolvimento ágil e deploy simplificado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Builder: Knex.js para migrations, seeds e consultas SQL seguras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Sistema de transações ACID para operações críticas (AmaCoins)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JWT + bcrypt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Autenticação: Tokens JWT stateless com refresh tokens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Segurança: Hash bcrypt (12 rounds) para senhas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Middleware de autenticação e autorização baseada em roles</a:t>
            </a:r>
          </a:p>
          <a:p>
            <a:pPr algn="l">
              <a:lnSpc>
                <a:spcPts val="243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525237" y="2456988"/>
            <a:ext cx="8461710" cy="394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Avançadas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Node-NLP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Chatbot Inteligente: Processamento de linguagem na</a:t>
            </a: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tural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Suporte multi-idioma (português/inglês) com intents contextuais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Helmet + Express Rate Limit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egurança: Headers HTTP seguros e proteção contra DDoS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Rate limiting diferenciado por endpoint (auth, checkin, chat)</a:t>
            </a:r>
          </a:p>
          <a:p>
            <a:pPr algn="l">
              <a:lnSpc>
                <a:spcPts val="2437"/>
              </a:lnSpc>
            </a:pPr>
            <a:r>
              <a:rPr lang="en-US" sz="17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Express-Validator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Validação: Sanitização e validação robusta de dados de entrada</a:t>
            </a:r>
          </a:p>
          <a:p>
            <a:pPr algn="l" marL="375919" indent="-187959" lvl="1">
              <a:lnSpc>
                <a:spcPts val="2437"/>
              </a:lnSpc>
              <a:buFont typeface="Arial"/>
              <a:buChar char="•"/>
            </a:pPr>
            <a:r>
              <a:rPr lang="en-US" sz="17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Validadores específicos por contexto com mensagens customizadas</a:t>
            </a:r>
          </a:p>
          <a:p>
            <a:pPr algn="l">
              <a:lnSpc>
                <a:spcPts val="243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712577" y="340165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7" action="ppaction://hlinksldjump"/>
              </a:rPr>
              <a:t>Voltar ao 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8597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Tecnologias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810" y="3363557"/>
            <a:ext cx="10197272" cy="406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Arquitetura de Segurança</a:t>
            </a:r>
          </a:p>
          <a:p>
            <a:pPr algn="just" marL="462276" indent="-231138" lvl="1">
              <a:lnSpc>
                <a:spcPts val="2997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Múltiplas Camadas</a:t>
            </a:r>
          </a:p>
          <a:p>
            <a:pPr algn="just">
              <a:lnSpc>
                <a:spcPts val="299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20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equest → Rate Limit → Validadores → Auth → Lógica de nogócio → Database</a:t>
            </a:r>
          </a:p>
          <a:p>
            <a:pPr algn="just">
              <a:lnSpc>
                <a:spcPts val="2997"/>
              </a:lnSpc>
            </a:pPr>
          </a:p>
          <a:p>
            <a:pPr algn="ctr">
              <a:lnSpc>
                <a:spcPts val="2997"/>
              </a:lnSpc>
            </a:pPr>
            <a:r>
              <a:rPr lang="en-US" sz="214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21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ráticas Implementadas</a:t>
            </a:r>
          </a:p>
          <a:p>
            <a:pPr algn="just" marL="462276" indent="-231138" lvl="1">
              <a:lnSpc>
                <a:spcPts val="2997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 Injection: Prepared statements via Knex.js</a:t>
            </a:r>
          </a:p>
          <a:p>
            <a:pPr algn="just" marL="462276" indent="-231138" lvl="1">
              <a:lnSpc>
                <a:spcPts val="2997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XSS: Sanitização de entrada com Helmet</a:t>
            </a:r>
          </a:p>
          <a:p>
            <a:pPr algn="just" marL="462276" indent="-231138" lvl="1">
              <a:lnSpc>
                <a:spcPts val="2997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CSRF: Verificação de origem e tokens</a:t>
            </a:r>
          </a:p>
          <a:p>
            <a:pPr algn="just" marL="462276" indent="-231138" lvl="1">
              <a:lnSpc>
                <a:spcPts val="2997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Timin</a:t>
            </a:r>
            <a:r>
              <a:rPr lang="en-US" sz="21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 Attacks: Delays consistentes em autenticação</a:t>
            </a:r>
          </a:p>
          <a:p>
            <a:pPr algn="just">
              <a:lnSpc>
                <a:spcPts val="299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300058"/>
            <a:ext cx="11509278" cy="66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Qualida</a:t>
            </a: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e Testes</a:t>
            </a:r>
          </a:p>
          <a:p>
            <a:pPr algn="l">
              <a:lnSpc>
                <a:spcPts val="3315"/>
              </a:lnSpc>
            </a:pP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Jest + Supertest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Cobertura: 70%+ de cober</a:t>
            </a: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tura de código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Testes unitários para services e integração para APIs</a:t>
            </a:r>
          </a:p>
          <a:p>
            <a:pPr algn="l">
              <a:lnSpc>
                <a:spcPts val="3315"/>
              </a:lnSpc>
            </a:pP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ESLin</a:t>
            </a: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 + Prettier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Padronização: Código consistente com formatação automática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Git hooks pre-commit para garantir qualidade</a:t>
            </a:r>
          </a:p>
          <a:p>
            <a:pPr algn="l">
              <a:lnSpc>
                <a:spcPts val="3315"/>
              </a:lnSpc>
            </a:pPr>
          </a:p>
          <a:p>
            <a:pPr algn="ctr">
              <a:lnSpc>
                <a:spcPts val="3315"/>
              </a:lnSpc>
            </a:pPr>
            <a:r>
              <a:rPr lang="en-US" b="true" sz="236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36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DevOps e Documentação</a:t>
            </a:r>
          </a:p>
          <a:p>
            <a:pPr algn="l">
              <a:lnSpc>
                <a:spcPts val="3315"/>
              </a:lnSpc>
            </a:pP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Swagger/OpenAPI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Documentação: API completamente documentada e testável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Schemas detalhados para todos os endpoints</a:t>
            </a:r>
          </a:p>
          <a:p>
            <a:pPr algn="l">
              <a:lnSpc>
                <a:spcPts val="3315"/>
              </a:lnSpc>
            </a:pPr>
            <a:r>
              <a:rPr lang="en-US" sz="236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Husky + Git Hooks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CI/CD: Validação automática de código antes do commit</a:t>
            </a:r>
          </a:p>
          <a:p>
            <a:pPr algn="l" marL="511309" indent="-255655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Implementação: Lint + testes automatizados no pipeline</a:t>
            </a:r>
          </a:p>
          <a:p>
            <a:pPr algn="l">
              <a:lnSpc>
                <a:spcPts val="331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96226" y="6180164"/>
            <a:ext cx="2506355" cy="939883"/>
          </a:xfrm>
          <a:custGeom>
            <a:avLst/>
            <a:gdLst/>
            <a:ahLst/>
            <a:cxnLst/>
            <a:rect r="r" b="b" t="t" l="l"/>
            <a:pathLst>
              <a:path h="939883" w="2506355">
                <a:moveTo>
                  <a:pt x="0" y="0"/>
                </a:moveTo>
                <a:lnTo>
                  <a:pt x="2506355" y="0"/>
                </a:lnTo>
                <a:lnTo>
                  <a:pt x="2506355" y="939883"/>
                </a:lnTo>
                <a:lnTo>
                  <a:pt x="0" y="939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8970" y="7751929"/>
            <a:ext cx="2040867" cy="1290281"/>
          </a:xfrm>
          <a:custGeom>
            <a:avLst/>
            <a:gdLst/>
            <a:ahLst/>
            <a:cxnLst/>
            <a:rect r="r" b="b" t="t" l="l"/>
            <a:pathLst>
              <a:path h="1290281" w="2040867">
                <a:moveTo>
                  <a:pt x="0" y="0"/>
                </a:moveTo>
                <a:lnTo>
                  <a:pt x="2040867" y="0"/>
                </a:lnTo>
                <a:lnTo>
                  <a:pt x="2040867" y="1290281"/>
                </a:lnTo>
                <a:lnTo>
                  <a:pt x="0" y="1290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76465" y="4375343"/>
            <a:ext cx="2345877" cy="1172939"/>
          </a:xfrm>
          <a:custGeom>
            <a:avLst/>
            <a:gdLst/>
            <a:ahLst/>
            <a:cxnLst/>
            <a:rect r="r" b="b" t="t" l="l"/>
            <a:pathLst>
              <a:path h="1172939" w="2345877">
                <a:moveTo>
                  <a:pt x="0" y="0"/>
                </a:moveTo>
                <a:lnTo>
                  <a:pt x="2345877" y="0"/>
                </a:lnTo>
                <a:lnTo>
                  <a:pt x="2345877" y="1172938"/>
                </a:lnTo>
                <a:lnTo>
                  <a:pt x="0" y="1172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78921" y="2681979"/>
            <a:ext cx="1540964" cy="1540964"/>
          </a:xfrm>
          <a:custGeom>
            <a:avLst/>
            <a:gdLst/>
            <a:ahLst/>
            <a:cxnLst/>
            <a:rect r="r" b="b" t="t" l="l"/>
            <a:pathLst>
              <a:path h="1540964" w="1540964">
                <a:moveTo>
                  <a:pt x="0" y="0"/>
                </a:moveTo>
                <a:lnTo>
                  <a:pt x="1540964" y="0"/>
                </a:lnTo>
                <a:lnTo>
                  <a:pt x="1540964" y="1540964"/>
                </a:lnTo>
                <a:lnTo>
                  <a:pt x="0" y="1540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9" action="ppaction://hlinksldjump"/>
              </a:rPr>
              <a:t>Voltar ao índice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8597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Tecnologias Utilizadas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281692"/>
            <a:ext cx="10122011" cy="607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Arquitetura de Segurança</a:t>
            </a:r>
          </a:p>
          <a:p>
            <a:pPr algn="l">
              <a:lnSpc>
                <a:spcPts val="3038"/>
              </a:lnSpc>
            </a:pPr>
            <a:r>
              <a:rPr lang="en-US" sz="217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Múltiplas Camadas </a:t>
            </a:r>
            <a:r>
              <a:rPr lang="en-US" sz="217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Proteção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Limiting: Proteção contra DDoS e bru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 force (5 tentativas/15min para auth)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Validação Robusta: Sanitização de entrada contra XSS 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Injection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Headers Seguros: Helmet.js com CSP, HSTS e proteção de clickjacking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enticação JWT: Tokens stateless com refresh tokens e expiração automática</a:t>
            </a:r>
          </a:p>
          <a:p>
            <a:pPr algn="l">
              <a:lnSpc>
                <a:spcPts val="3038"/>
              </a:lnSpc>
            </a:pPr>
            <a:r>
              <a:rPr lang="en-US" sz="217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Criptografia e Hashing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Senhas: bcrypt com 12 rounds (resistente a rainbow tables)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Tokens: Assinatura HMAC-SHA256 para integridade</a:t>
            </a:r>
          </a:p>
          <a:p>
            <a:pPr algn="l" marL="468559" indent="-234280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sações: Operações críticas com locks de concorrência</a:t>
            </a:r>
          </a:p>
          <a:p>
            <a:pPr algn="l">
              <a:lnSpc>
                <a:spcPts val="3038"/>
              </a:lnSpc>
            </a:pPr>
          </a:p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</a:t>
            </a:r>
            <a:r>
              <a:rPr lang="en-US" b="true" sz="2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evenção de Ataques</a:t>
            </a:r>
          </a:p>
          <a:p>
            <a:pPr algn="ctr">
              <a:lnSpc>
                <a:spcPts val="3038"/>
              </a:lnSpc>
            </a:pPr>
          </a:p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Request → Rate Limit → CSRF → Validation → Auth → Lógica de negócio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33664" y="308610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64258" y="2319792"/>
            <a:ext cx="1873363" cy="1784804"/>
          </a:xfrm>
          <a:custGeom>
            <a:avLst/>
            <a:gdLst/>
            <a:ahLst/>
            <a:cxnLst/>
            <a:rect r="r" b="b" t="t" l="l"/>
            <a:pathLst>
              <a:path h="1784804" w="1873363">
                <a:moveTo>
                  <a:pt x="0" y="0"/>
                </a:moveTo>
                <a:lnTo>
                  <a:pt x="1873363" y="0"/>
                </a:lnTo>
                <a:lnTo>
                  <a:pt x="1873363" y="1784804"/>
                </a:lnTo>
                <a:lnTo>
                  <a:pt x="0" y="178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9" action="ppaction://hlinksldjump"/>
              </a:rPr>
              <a:t>Voltar ao índice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8597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Segurança dos dados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07655" y="8328105"/>
            <a:ext cx="2061884" cy="864808"/>
          </a:xfrm>
          <a:custGeom>
            <a:avLst/>
            <a:gdLst/>
            <a:ahLst/>
            <a:cxnLst/>
            <a:rect r="r" b="b" t="t" l="l"/>
            <a:pathLst>
              <a:path h="864808" w="2061884">
                <a:moveTo>
                  <a:pt x="0" y="0"/>
                </a:moveTo>
                <a:lnTo>
                  <a:pt x="2061884" y="0"/>
                </a:lnTo>
                <a:lnTo>
                  <a:pt x="2061884" y="864808"/>
                </a:lnTo>
                <a:lnTo>
                  <a:pt x="0" y="864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  <a:hlinkClick r:id="rId6" action="ppaction://hlinksldjump"/>
              </a:rPr>
              <a:t>Voltar ao 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611" y="2552526"/>
            <a:ext cx="8115300" cy="577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Princípios Implementados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Minimização de Dados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Coleta apenas dados ess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enciais: nome, email, nacionalidade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 tracking desnecessário ou cookies invasivos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Transparência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Documentação Swagger completa sobre uso de dados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Logs de audi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toria para transações de AmaCoins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Controle do Titular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Acesso: Endpoint /api/users/profile para consulta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Retificação: Endpoint /api/users/profile para atualização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Portabilidade: Dados estruturados em J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exportável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Segurança por Design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Hashing irreversível de senhas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Tokens com expiração automática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Soft delete para preservar integridade referencial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Finalidade Específica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Dados usados exclusivam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 para gamificação turística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 compartilhamento com terceiros não autorizados</a:t>
            </a:r>
          </a:p>
          <a:p>
            <a:pPr algn="ctr">
              <a:lnSpc>
                <a:spcPts val="243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538597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Segurança dos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39262" y="2552526"/>
            <a:ext cx="8115300" cy="577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Direitos Garantidos</a:t>
            </a:r>
          </a:p>
          <a:p>
            <a:pPr algn="l">
              <a:lnSpc>
                <a:spcPts val="2435"/>
              </a:lnSpc>
            </a:pP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7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✅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Acesso - Visualização completa do perfil</a:t>
            </a:r>
          </a:p>
          <a:p>
            <a:pPr algn="l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✅ Retificação - Edição de dados pesso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ais</a:t>
            </a:r>
          </a:p>
          <a:p>
            <a:pPr algn="l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✅ Eliminação - 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 delete com anonimização</a:t>
            </a:r>
          </a:p>
          <a:p>
            <a:pPr algn="l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✅ Po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rtabilidade - Exportação de dados estruturados</a:t>
            </a:r>
          </a:p>
          <a:p>
            <a:pPr algn="l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✅ Revogação - Exclusão de conta e dados ass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ociados</a:t>
            </a:r>
          </a:p>
          <a:p>
            <a:pPr algn="ctr">
              <a:lnSpc>
                <a:spcPts val="2435"/>
              </a:lnSpc>
            </a:pPr>
          </a:p>
          <a:p>
            <a:pPr algn="ctr">
              <a:lnSpc>
                <a:spcPts val="2435"/>
              </a:lnSpc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Governança de Dados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etenção: Dados mantidos apenas durante evento + 1 ano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Anon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imização: Estatísticas agregadas sem identificação pessoal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Auditoria: Logs de todas as operações sensíveis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Incidentes: Plano de resposta para vazamentos em 72h</a:t>
            </a:r>
          </a:p>
          <a:p>
            <a:pPr algn="ctr">
              <a:lnSpc>
                <a:spcPts val="2435"/>
              </a:lnSpc>
            </a:pPr>
          </a:p>
          <a:p>
            <a:pPr algn="ctr">
              <a:lnSpc>
                <a:spcPts val="2435"/>
              </a:lnSpc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Medidas Técnicas Adicionais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Amb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iente Isolado: Variáveis sensíveis em .env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alidação Dupla: Cli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ent-side + server-side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</a:t>
            </a: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oramento: Detecção de padrões suspeitos</a:t>
            </a:r>
          </a:p>
          <a:p>
            <a:pPr algn="l" marL="375666" indent="-187833" lvl="1">
              <a:lnSpc>
                <a:spcPts val="2435"/>
              </a:lnSpc>
              <a:buFont typeface="Arial"/>
              <a:buChar char="•"/>
            </a:pPr>
            <a:r>
              <a:rPr lang="en-US" sz="1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Backup Seguro: Criptografia de dados em repouso</a:t>
            </a:r>
          </a:p>
          <a:p>
            <a:pPr algn="ctr">
              <a:lnSpc>
                <a:spcPts val="243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DAGpJ3hnCuE</dc:identifier>
  <dcterms:modified xsi:type="dcterms:W3CDTF">2011-08-01T06:04:30Z</dcterms:modified>
  <cp:revision>1</cp:revision>
  <dc:title>Apresentação de Negócios Plano de Projeto 3D Azul Branco</dc:title>
</cp:coreProperties>
</file>